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embeddedFontLst>
    <p:embeddedFont>
      <p:font typeface="Robot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20" Type="http://schemas.openxmlformats.org/officeDocument/2006/relationships/slide" Target="slides/slide14.xml"/><Relationship Id="rId41" Type="http://schemas.openxmlformats.org/officeDocument/2006/relationships/font" Target="fonts/Roboto-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Roboto-bold.fntdata"/><Relationship Id="rId16" Type="http://schemas.openxmlformats.org/officeDocument/2006/relationships/slide" Target="slides/slide10.xml"/><Relationship Id="rId38" Type="http://schemas.openxmlformats.org/officeDocument/2006/relationships/font" Target="fonts/Roboto-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2306.11644"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26d39c8c8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333333"/>
              </a:buClr>
              <a:buSzPts val="1050"/>
              <a:buChar char="●"/>
            </a:pPr>
            <a:r>
              <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Title, Authors</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question you will be working on? Why is it interesting?</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data you will be using? Include data source, size of dataset, main features to be used. Please also include summary statistics of your data.</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prediction algorithms do you plan to use? Please describe them in detail.</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How will you evaluate your results? Please describe your chosen performance metrices and/or statistical tests in detail.</a:t>
            </a:r>
            <a:endParaRPr sz="1050">
              <a:solidFill>
                <a:srgbClr val="333333"/>
              </a:solidFill>
              <a:highlight>
                <a:srgbClr val="FFFFFF"/>
              </a:highlight>
            </a:endParaRPr>
          </a:p>
          <a:p>
            <a:pPr indent="0" lvl="0" marL="0" rtl="0" algn="l">
              <a:spcBef>
                <a:spcPts val="800"/>
              </a:spcBef>
              <a:spcAft>
                <a:spcPts val="0"/>
              </a:spcAft>
              <a:buNone/>
            </a:pPr>
            <a:r>
              <a:t/>
            </a:r>
            <a:endParaRPr/>
          </a:p>
        </p:txBody>
      </p:sp>
      <p:sp>
        <p:nvSpPr>
          <p:cNvPr id="130" name="Google Shape;130;g226d39c8c87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2af6c9df4e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333333"/>
              </a:buClr>
              <a:buSzPts val="1050"/>
              <a:buChar char="●"/>
            </a:pPr>
            <a:r>
              <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Title, Authors</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question you will be working on? Why is it interesting?</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data you will be using? Include data source, size of dataset, main features to be used. Please also include summary statistics of your data.</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prediction algorithms do you plan to use? Please describe them in detail.</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How will you evaluate your results? Please describe your chosen performance metrices and/or statistical tests in detail.</a:t>
            </a:r>
            <a:endParaRPr sz="1050">
              <a:solidFill>
                <a:srgbClr val="333333"/>
              </a:solidFill>
              <a:highlight>
                <a:srgbClr val="FFFFFF"/>
              </a:highlight>
            </a:endParaRPr>
          </a:p>
          <a:p>
            <a:pPr indent="0" lvl="0" marL="0" rtl="0" algn="l">
              <a:spcBef>
                <a:spcPts val="800"/>
              </a:spcBef>
              <a:spcAft>
                <a:spcPts val="0"/>
              </a:spcAft>
              <a:buNone/>
            </a:pPr>
            <a:r>
              <a:t/>
            </a:r>
            <a:endParaRPr/>
          </a:p>
          <a:p>
            <a:pPr indent="0" lvl="0" marL="0" rtl="0" algn="l">
              <a:spcBef>
                <a:spcPts val="0"/>
              </a:spcBef>
              <a:spcAft>
                <a:spcPts val="0"/>
              </a:spcAft>
              <a:buNone/>
            </a:pPr>
            <a:r>
              <a:rPr lang="en"/>
              <a:t>Why textbooks? (vs journals, blogs) </a:t>
            </a:r>
            <a:r>
              <a:rPr lang="en" u="sng">
                <a:solidFill>
                  <a:schemeClr val="hlink"/>
                </a:solidFill>
                <a:hlinkClick r:id="rId2"/>
              </a:rPr>
              <a:t>https://arxiv.org/abs/2306.11644</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 important distinction to make here is that unlike traditional ML like we’ve been talking about in class, our approach was to leverage pre-trained models.  As Edward mentioned earlier, RAG is a methodology to enhance an existing model by pulling from more detailed and specific sources during the process of generating an output.  In our case we sourced almost 50 publicly available textbooks to serve as these sources, and these were all focused on ML or statistics for topics.</a:t>
            </a:r>
            <a:endParaRPr/>
          </a:p>
        </p:txBody>
      </p:sp>
      <p:sp>
        <p:nvSpPr>
          <p:cNvPr id="194" name="Google Shape;194;g22af6c9df4e_0_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2af6c9df4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Title, Authors Neil</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question you will be working on? Why is it interesting?</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data you will be using? Include data source, size of dataset, main features to be used. Please also include summary statistics of your data.</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prediction algorithms do you plan to use? Please describe them in detail.</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How will you evaluate your results? Please describe your chosen performance metrices and/or statistical tests in detail.</a:t>
            </a:r>
            <a:endParaRPr sz="1050">
              <a:solidFill>
                <a:srgbClr val="333333"/>
              </a:solidFill>
              <a:highlight>
                <a:srgbClr val="FFFFFF"/>
              </a:highlight>
            </a:endParaRPr>
          </a:p>
          <a:p>
            <a:pPr indent="0" lvl="0" marL="0" rtl="0" algn="l">
              <a:lnSpc>
                <a:spcPct val="115000"/>
              </a:lnSpc>
              <a:spcBef>
                <a:spcPts val="800"/>
              </a:spcBef>
              <a:spcAft>
                <a:spcPts val="0"/>
              </a:spcAft>
              <a:buNone/>
            </a:pPr>
            <a:r>
              <a:rPr lang="en" sz="1050">
                <a:solidFill>
                  <a:srgbClr val="333333"/>
                </a:solidFill>
                <a:highlight>
                  <a:srgbClr val="FFFFFF"/>
                </a:highlight>
              </a:rPr>
              <a:t>An important part of getting these textbooks into a readable state for the LLMs is to break them down into more manageable bite sized pieces. The breakdown of the text into smaller sections both simplifies the analysis process for LLMs and also helps facilitate relevant responses.  All of this serves to enhance the model’s efficiency and preserve the original meaning of the information that is fed into them. Like we talked about in the small bit about NLP in our class, these chunks get converted into embeddings and are stored in a vector database for later retrieval and use.</a:t>
            </a:r>
            <a:endParaRPr sz="1050">
              <a:solidFill>
                <a:srgbClr val="333333"/>
              </a:solidFill>
              <a:highlight>
                <a:srgbClr val="FFFFFF"/>
              </a:highlight>
            </a:endParaRPr>
          </a:p>
          <a:p>
            <a:pPr indent="0" lvl="0" marL="0" rtl="0" algn="l">
              <a:spcBef>
                <a:spcPts val="800"/>
              </a:spcBef>
              <a:spcAft>
                <a:spcPts val="0"/>
              </a:spcAft>
              <a:buNone/>
            </a:pPr>
            <a:r>
              <a:t/>
            </a:r>
            <a:endParaRPr/>
          </a:p>
        </p:txBody>
      </p:sp>
      <p:sp>
        <p:nvSpPr>
          <p:cNvPr id="201" name="Google Shape;201;g22af6c9df4e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39dccf5a0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rgbClr val="333333"/>
              </a:buClr>
              <a:buSzPts val="1050"/>
              <a:buChar char="●"/>
            </a:pPr>
            <a:r>
              <a:t/>
            </a:r>
            <a:endParaRPr/>
          </a:p>
          <a:p>
            <a:pPr indent="-295275" lvl="0" marL="457200" rtl="0" algn="l">
              <a:lnSpc>
                <a:spcPct val="115000"/>
              </a:lnSpc>
              <a:spcBef>
                <a:spcPts val="0"/>
              </a:spcBef>
              <a:spcAft>
                <a:spcPts val="0"/>
              </a:spcAft>
              <a:buClr>
                <a:srgbClr val="333333"/>
              </a:buClr>
              <a:buSzPts val="1050"/>
              <a:buChar char="●"/>
            </a:pPr>
            <a:r>
              <a:t/>
            </a:r>
            <a:endParaRPr sz="1050">
              <a:solidFill>
                <a:srgbClr val="333333"/>
              </a:solidFill>
              <a:highlight>
                <a:schemeClr val="lt1"/>
              </a:highlight>
            </a:endParaRPr>
          </a:p>
          <a:p>
            <a:pPr indent="-298450" lvl="0" marL="457200" rtl="0" algn="l">
              <a:spcBef>
                <a:spcPts val="0"/>
              </a:spcBef>
              <a:spcAft>
                <a:spcPts val="0"/>
              </a:spcAft>
              <a:buSzPts val="1100"/>
              <a:buChar char="●"/>
            </a:pPr>
            <a:r>
              <a:t/>
            </a:r>
            <a:endParaRPr/>
          </a:p>
        </p:txBody>
      </p:sp>
      <p:sp>
        <p:nvSpPr>
          <p:cNvPr id="207" name="Google Shape;207;g239dccf5a0b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2af6c9df4e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rgbClr val="333333"/>
              </a:buClr>
              <a:buSzPts val="1050"/>
              <a:buChar char="●"/>
            </a:pPr>
            <a:r>
              <a:t/>
            </a:r>
            <a:endParaRPr>
              <a:solidFill>
                <a:schemeClr val="dk1"/>
              </a:solidFill>
            </a:endParaRPr>
          </a:p>
          <a:p>
            <a:pPr indent="-295275" lvl="0" marL="457200" rtl="0" algn="l">
              <a:lnSpc>
                <a:spcPct val="115000"/>
              </a:lnSpc>
              <a:spcBef>
                <a:spcPts val="0"/>
              </a:spcBef>
              <a:spcAft>
                <a:spcPts val="0"/>
              </a:spcAft>
              <a:buClr>
                <a:srgbClr val="333333"/>
              </a:buClr>
              <a:buSzPts val="1050"/>
              <a:buChar char="●"/>
            </a:pPr>
            <a:r>
              <a:t/>
            </a:r>
            <a:endParaRPr sz="1050">
              <a:solidFill>
                <a:srgbClr val="333333"/>
              </a:solidFill>
              <a:highlight>
                <a:schemeClr val="lt1"/>
              </a:highlight>
            </a:endParaRPr>
          </a:p>
          <a:p>
            <a:pPr indent="0" lvl="0" marL="0" rtl="0" algn="l">
              <a:spcBef>
                <a:spcPts val="800"/>
              </a:spcBef>
              <a:spcAft>
                <a:spcPts val="0"/>
              </a:spcAft>
              <a:buNone/>
            </a:pPr>
            <a:r>
              <a:t/>
            </a:r>
            <a:endParaRPr/>
          </a:p>
        </p:txBody>
      </p:sp>
      <p:sp>
        <p:nvSpPr>
          <p:cNvPr id="215" name="Google Shape;215;g22af6c9df4e_0_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39dccf5a0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rgbClr val="333333"/>
              </a:buClr>
              <a:buSzPts val="1050"/>
              <a:buChar char="●"/>
            </a:pPr>
            <a:r>
              <a:t/>
            </a:r>
            <a:endParaRPr>
              <a:solidFill>
                <a:schemeClr val="dk1"/>
              </a:solidFill>
            </a:endParaRPr>
          </a:p>
          <a:p>
            <a:pPr indent="-295275" lvl="0" marL="457200" rtl="0" algn="l">
              <a:lnSpc>
                <a:spcPct val="115000"/>
              </a:lnSpc>
              <a:spcBef>
                <a:spcPts val="0"/>
              </a:spcBef>
              <a:spcAft>
                <a:spcPts val="0"/>
              </a:spcAft>
              <a:buClr>
                <a:srgbClr val="333333"/>
              </a:buClr>
              <a:buSzPts val="1050"/>
              <a:buChar char="●"/>
            </a:pPr>
            <a:r>
              <a:t/>
            </a:r>
            <a:endParaRPr sz="1050">
              <a:solidFill>
                <a:srgbClr val="333333"/>
              </a:solidFill>
              <a:highlight>
                <a:schemeClr val="lt1"/>
              </a:highlight>
            </a:endParaRPr>
          </a:p>
          <a:p>
            <a:pPr indent="0" lvl="0" marL="0" rtl="0" algn="l">
              <a:spcBef>
                <a:spcPts val="800"/>
              </a:spcBef>
              <a:spcAft>
                <a:spcPts val="0"/>
              </a:spcAft>
              <a:buNone/>
            </a:pPr>
            <a:r>
              <a:t/>
            </a:r>
            <a:endParaRPr/>
          </a:p>
        </p:txBody>
      </p:sp>
      <p:sp>
        <p:nvSpPr>
          <p:cNvPr id="233" name="Google Shape;233;g239dccf5a0b_0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39dccf5a0b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rgbClr val="333333"/>
              </a:buClr>
              <a:buSzPts val="1050"/>
              <a:buChar char="●"/>
            </a:pPr>
            <a:r>
              <a:t/>
            </a:r>
            <a:endParaRPr>
              <a:solidFill>
                <a:schemeClr val="dk1"/>
              </a:solidFill>
            </a:endParaRPr>
          </a:p>
          <a:p>
            <a:pPr indent="-295275" lvl="0" marL="457200" rtl="0" algn="l">
              <a:lnSpc>
                <a:spcPct val="115000"/>
              </a:lnSpc>
              <a:spcBef>
                <a:spcPts val="0"/>
              </a:spcBef>
              <a:spcAft>
                <a:spcPts val="0"/>
              </a:spcAft>
              <a:buClr>
                <a:srgbClr val="333333"/>
              </a:buClr>
              <a:buSzPts val="1050"/>
              <a:buChar char="●"/>
            </a:pPr>
            <a:r>
              <a:t/>
            </a:r>
            <a:endParaRPr sz="1050">
              <a:solidFill>
                <a:srgbClr val="333333"/>
              </a:solidFill>
              <a:highlight>
                <a:schemeClr val="lt1"/>
              </a:highlight>
            </a:endParaRPr>
          </a:p>
          <a:p>
            <a:pPr indent="0" lvl="0" marL="0" rtl="0" algn="l">
              <a:spcBef>
                <a:spcPts val="800"/>
              </a:spcBef>
              <a:spcAft>
                <a:spcPts val="0"/>
              </a:spcAft>
              <a:buNone/>
            </a:pPr>
            <a:r>
              <a:t/>
            </a:r>
            <a:endParaRPr/>
          </a:p>
        </p:txBody>
      </p:sp>
      <p:sp>
        <p:nvSpPr>
          <p:cNvPr id="241" name="Google Shape;241;g239dccf5a0b_0_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5f568db4e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rgbClr val="333333"/>
              </a:buClr>
              <a:buSzPts val="1050"/>
              <a:buChar char="●"/>
            </a:pPr>
            <a:r>
              <a:t/>
            </a:r>
            <a:endParaRPr>
              <a:solidFill>
                <a:schemeClr val="dk1"/>
              </a:solidFill>
            </a:endParaRPr>
          </a:p>
          <a:p>
            <a:pPr indent="-295275" lvl="0" marL="457200" rtl="0" algn="l">
              <a:lnSpc>
                <a:spcPct val="115000"/>
              </a:lnSpc>
              <a:spcBef>
                <a:spcPts val="0"/>
              </a:spcBef>
              <a:spcAft>
                <a:spcPts val="0"/>
              </a:spcAft>
              <a:buClr>
                <a:srgbClr val="333333"/>
              </a:buClr>
              <a:buSzPts val="1050"/>
              <a:buChar char="●"/>
            </a:pPr>
            <a:r>
              <a:t/>
            </a:r>
            <a:endParaRPr sz="1050">
              <a:solidFill>
                <a:srgbClr val="333333"/>
              </a:solidFill>
              <a:highlight>
                <a:schemeClr val="lt1"/>
              </a:highlight>
            </a:endParaRPr>
          </a:p>
          <a:p>
            <a:pPr indent="0" lvl="0" marL="0" rtl="0" algn="l">
              <a:spcBef>
                <a:spcPts val="800"/>
              </a:spcBef>
              <a:spcAft>
                <a:spcPts val="0"/>
              </a:spcAft>
              <a:buNone/>
            </a:pPr>
            <a:r>
              <a:t/>
            </a:r>
            <a:endParaRPr/>
          </a:p>
        </p:txBody>
      </p:sp>
      <p:sp>
        <p:nvSpPr>
          <p:cNvPr id="248" name="Google Shape;248;g25f568db4ed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39dccf5a0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rgbClr val="333333"/>
              </a:buClr>
              <a:buSzPts val="1050"/>
              <a:buChar char="●"/>
            </a:pPr>
            <a:r>
              <a:t/>
            </a:r>
            <a:endParaRPr>
              <a:solidFill>
                <a:schemeClr val="dk1"/>
              </a:solidFill>
            </a:endParaRPr>
          </a:p>
          <a:p>
            <a:pPr indent="-295275" lvl="0" marL="457200" rtl="0" algn="l">
              <a:lnSpc>
                <a:spcPct val="115000"/>
              </a:lnSpc>
              <a:spcBef>
                <a:spcPts val="0"/>
              </a:spcBef>
              <a:spcAft>
                <a:spcPts val="0"/>
              </a:spcAft>
              <a:buClr>
                <a:srgbClr val="333333"/>
              </a:buClr>
              <a:buSzPts val="1050"/>
              <a:buChar char="●"/>
            </a:pPr>
            <a:r>
              <a:t/>
            </a:r>
            <a:endParaRPr sz="1050">
              <a:solidFill>
                <a:srgbClr val="333333"/>
              </a:solidFill>
              <a:highlight>
                <a:schemeClr val="lt1"/>
              </a:highlight>
            </a:endParaRPr>
          </a:p>
          <a:p>
            <a:pPr indent="0" lvl="0" marL="0" rtl="0" algn="l">
              <a:spcBef>
                <a:spcPts val="800"/>
              </a:spcBef>
              <a:spcAft>
                <a:spcPts val="0"/>
              </a:spcAft>
              <a:buNone/>
            </a:pPr>
            <a:r>
              <a:t/>
            </a:r>
            <a:endParaRPr/>
          </a:p>
        </p:txBody>
      </p:sp>
      <p:sp>
        <p:nvSpPr>
          <p:cNvPr id="255" name="Google Shape;255;g239dccf5a0b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39dccf5a0b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rgbClr val="333333"/>
              </a:buClr>
              <a:buSzPts val="1050"/>
              <a:buChar char="●"/>
            </a:pPr>
            <a:r>
              <a:t/>
            </a:r>
            <a:endParaRPr>
              <a:solidFill>
                <a:schemeClr val="dk1"/>
              </a:solidFill>
            </a:endParaRPr>
          </a:p>
          <a:p>
            <a:pPr indent="-295275" lvl="0" marL="457200" rtl="0" algn="l">
              <a:lnSpc>
                <a:spcPct val="115000"/>
              </a:lnSpc>
              <a:spcBef>
                <a:spcPts val="0"/>
              </a:spcBef>
              <a:spcAft>
                <a:spcPts val="0"/>
              </a:spcAft>
              <a:buClr>
                <a:srgbClr val="333333"/>
              </a:buClr>
              <a:buSzPts val="1050"/>
              <a:buChar char="●"/>
            </a:pPr>
            <a:r>
              <a:t/>
            </a:r>
            <a:endParaRPr sz="1050">
              <a:solidFill>
                <a:srgbClr val="333333"/>
              </a:solidFill>
              <a:highlight>
                <a:schemeClr val="lt1"/>
              </a:highlight>
            </a:endParaRPr>
          </a:p>
          <a:p>
            <a:pPr indent="0" lvl="0" marL="0" rtl="0" algn="l">
              <a:spcBef>
                <a:spcPts val="800"/>
              </a:spcBef>
              <a:spcAft>
                <a:spcPts val="0"/>
              </a:spcAft>
              <a:buNone/>
            </a:pPr>
            <a:r>
              <a:t/>
            </a:r>
            <a:endParaRPr/>
          </a:p>
        </p:txBody>
      </p:sp>
      <p:sp>
        <p:nvSpPr>
          <p:cNvPr id="261" name="Google Shape;261;g239dccf5a0b_0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39dccf5a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rgbClr val="333333"/>
              </a:buClr>
              <a:buSzPts val="1050"/>
              <a:buChar char="●"/>
            </a:pPr>
            <a:r>
              <a:t/>
            </a:r>
            <a:endParaRPr>
              <a:solidFill>
                <a:schemeClr val="dk1"/>
              </a:solidFill>
            </a:endParaRPr>
          </a:p>
          <a:p>
            <a:pPr indent="-295275" lvl="0" marL="457200" rtl="0" algn="l">
              <a:lnSpc>
                <a:spcPct val="115000"/>
              </a:lnSpc>
              <a:spcBef>
                <a:spcPts val="0"/>
              </a:spcBef>
              <a:spcAft>
                <a:spcPts val="0"/>
              </a:spcAft>
              <a:buClr>
                <a:srgbClr val="333333"/>
              </a:buClr>
              <a:buSzPts val="1050"/>
              <a:buChar char="●"/>
            </a:pPr>
            <a:r>
              <a:t/>
            </a:r>
            <a:endParaRPr sz="1050">
              <a:solidFill>
                <a:srgbClr val="333333"/>
              </a:solidFill>
              <a:highlight>
                <a:schemeClr val="lt1"/>
              </a:highlight>
            </a:endParaRPr>
          </a:p>
          <a:p>
            <a:pPr indent="0" lvl="0" marL="0" rtl="0" algn="l">
              <a:spcBef>
                <a:spcPts val="800"/>
              </a:spcBef>
              <a:spcAft>
                <a:spcPts val="0"/>
              </a:spcAft>
              <a:buNone/>
            </a:pPr>
            <a:r>
              <a:t/>
            </a:r>
            <a:endParaRPr/>
          </a:p>
        </p:txBody>
      </p:sp>
      <p:sp>
        <p:nvSpPr>
          <p:cNvPr id="266" name="Google Shape;266;g239dccf5a0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2af6c9df4e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We were motivated to explore the topic of tutoring marginalized communities in data science in hopes that we could help</a:t>
            </a:r>
            <a:endParaRPr sz="1050">
              <a:solidFill>
                <a:srgbClr val="333333"/>
              </a:solidFill>
              <a:highlight>
                <a:srgbClr val="FFFFFF"/>
              </a:highlight>
            </a:endParaRPr>
          </a:p>
          <a:p>
            <a:pPr indent="0" lvl="0" marL="0" rtl="0" algn="l">
              <a:spcBef>
                <a:spcPts val="800"/>
              </a:spcBef>
              <a:spcAft>
                <a:spcPts val="0"/>
              </a:spcAft>
              <a:buNone/>
            </a:pPr>
            <a:r>
              <a:t/>
            </a:r>
            <a:endParaRPr/>
          </a:p>
        </p:txBody>
      </p:sp>
      <p:sp>
        <p:nvSpPr>
          <p:cNvPr id="137" name="Google Shape;137;g22af6c9df4e_0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2af6c9df4e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g22af6c9df4e_0_1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2ed6b0e5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g22ed6b0e5c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2af6c9df4e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2af6c9df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3a040f7dc9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g23a040f7dc9_1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26d39c8c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26d39c8c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26d39c8c8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26d39c8c8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26d39c8c8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26d39c8c8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2ae778f86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2ae778f86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2af6c9df4e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2af6c9df4e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2ae778f86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22ae778f86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2af6c9df4e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333333"/>
              </a:buClr>
              <a:buSzPts val="1050"/>
              <a:buChar char="-"/>
            </a:pPr>
            <a:r>
              <a:rPr lang="en" sz="1050">
                <a:solidFill>
                  <a:srgbClr val="333333"/>
                </a:solidFill>
              </a:rPr>
              <a:t>As we have explored in class, large language models have achieved </a:t>
            </a:r>
            <a:r>
              <a:rPr lang="en" sz="1050">
                <a:solidFill>
                  <a:srgbClr val="333333"/>
                </a:solidFill>
              </a:rPr>
              <a:t>impressive</a:t>
            </a:r>
            <a:r>
              <a:rPr lang="en" sz="1050">
                <a:solidFill>
                  <a:srgbClr val="333333"/>
                </a:solidFill>
              </a:rPr>
              <a:t> results in a wide range of natural language processing tasks such as text summarization, machine translation, text generation, question answering, and more. </a:t>
            </a:r>
            <a:endParaRPr sz="1050">
              <a:solidFill>
                <a:srgbClr val="333333"/>
              </a:solidFill>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rPr>
              <a:t>LLMs are comprised of multiple layers of neural networks, and can generate natural language based on a given input, such a prompt, a question, or a context.</a:t>
            </a:r>
            <a:endParaRPr sz="1050">
              <a:solidFill>
                <a:srgbClr val="333333"/>
              </a:solidFill>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rPr>
              <a:t>They are trained on massive amounts of data from diverse sources so that they can capture statistical patterns and semantic relationships of natural language.</a:t>
            </a:r>
            <a:endParaRPr sz="1050">
              <a:solidFill>
                <a:srgbClr val="333333"/>
              </a:solidFill>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rPr>
              <a:t>They generate text one token at a time, predicting the next token based on the current sequence of tokens</a:t>
            </a:r>
            <a:endParaRPr sz="1050">
              <a:solidFill>
                <a:srgbClr val="333333"/>
              </a:solidFill>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rPr>
              <a:t>Currently, companies are producing both closed and open source models:</a:t>
            </a:r>
            <a:endParaRPr sz="1050">
              <a:solidFill>
                <a:srgbClr val="333333"/>
              </a:solidFill>
            </a:endParaRPr>
          </a:p>
          <a:p>
            <a:pPr indent="-295275" lvl="1" marL="914400" rtl="0" algn="l">
              <a:lnSpc>
                <a:spcPct val="115000"/>
              </a:lnSpc>
              <a:spcBef>
                <a:spcPts val="0"/>
              </a:spcBef>
              <a:spcAft>
                <a:spcPts val="0"/>
              </a:spcAft>
              <a:buClr>
                <a:srgbClr val="333333"/>
              </a:buClr>
              <a:buSzPts val="1050"/>
              <a:buChar char="-"/>
            </a:pPr>
            <a:r>
              <a:rPr lang="en" sz="1050">
                <a:solidFill>
                  <a:srgbClr val="333333"/>
                </a:solidFill>
              </a:rPr>
              <a:t>ChatGPT: which can generate coherent and engaging conversational responses, based on the GPT-2 architecture and fine-tuned on a large-scale dialogue dataset.</a:t>
            </a:r>
            <a:endParaRPr sz="1050">
              <a:solidFill>
                <a:srgbClr val="333333"/>
              </a:solidFill>
            </a:endParaRPr>
          </a:p>
          <a:p>
            <a:pPr indent="-295275" lvl="1" marL="914400" rtl="0" algn="l">
              <a:lnSpc>
                <a:spcPct val="115000"/>
              </a:lnSpc>
              <a:spcBef>
                <a:spcPts val="0"/>
              </a:spcBef>
              <a:spcAft>
                <a:spcPts val="0"/>
              </a:spcAft>
              <a:buClr>
                <a:srgbClr val="333333"/>
              </a:buClr>
              <a:buSzPts val="1050"/>
              <a:buChar char="-"/>
            </a:pPr>
            <a:r>
              <a:rPr lang="en" sz="1050">
                <a:solidFill>
                  <a:srgbClr val="333333"/>
                </a:solidFill>
              </a:rPr>
              <a:t>LLaMA and LLaMA 2: which can answer complex factual and commonsense questions, based on the BERT and T5 architectures and trained on a combination of knowledge bases and natural language corpora.</a:t>
            </a:r>
            <a:endParaRPr sz="1050">
              <a:solidFill>
                <a:srgbClr val="333333"/>
              </a:solidFill>
            </a:endParaRPr>
          </a:p>
          <a:p>
            <a:pPr indent="-295275" lvl="1" marL="914400" rtl="0" algn="l">
              <a:lnSpc>
                <a:spcPct val="115000"/>
              </a:lnSpc>
              <a:spcBef>
                <a:spcPts val="0"/>
              </a:spcBef>
              <a:spcAft>
                <a:spcPts val="0"/>
              </a:spcAft>
              <a:buClr>
                <a:srgbClr val="333333"/>
              </a:buClr>
              <a:buSzPts val="1050"/>
              <a:buChar char="-"/>
            </a:pPr>
            <a:r>
              <a:rPr lang="en" sz="1050">
                <a:solidFill>
                  <a:srgbClr val="333333"/>
                </a:solidFill>
              </a:rPr>
              <a:t>Falcon: which can generate factual and fluent summaries of long documents, based on the BART architecture and trained on a new dataset of document-summary pairs.</a:t>
            </a:r>
            <a:endParaRPr sz="1050">
              <a:solidFill>
                <a:srgbClr val="333333"/>
              </a:solidFill>
            </a:endParaRPr>
          </a:p>
          <a:p>
            <a:pPr indent="-295275" lvl="1" marL="914400" rtl="0" algn="l">
              <a:lnSpc>
                <a:spcPct val="115000"/>
              </a:lnSpc>
              <a:spcBef>
                <a:spcPts val="0"/>
              </a:spcBef>
              <a:spcAft>
                <a:spcPts val="0"/>
              </a:spcAft>
              <a:buClr>
                <a:srgbClr val="333333"/>
              </a:buClr>
              <a:buSzPts val="1050"/>
              <a:buChar char="-"/>
            </a:pPr>
            <a:r>
              <a:rPr lang="en" sz="1050">
                <a:solidFill>
                  <a:srgbClr val="333333"/>
                </a:solidFill>
              </a:rPr>
              <a:t>Pythia: which can generate natural language explanations for machine learning predictions, based on the GPT-3 architecture and fine-tuned on a dataset of prediction-explanation pairs.</a:t>
            </a:r>
            <a:endParaRPr sz="1050">
              <a:solidFill>
                <a:srgbClr val="333333"/>
              </a:solidFill>
            </a:endParaRPr>
          </a:p>
          <a:p>
            <a:pPr indent="-295275" lvl="1" marL="914400" rtl="0" algn="l">
              <a:lnSpc>
                <a:spcPct val="115000"/>
              </a:lnSpc>
              <a:spcBef>
                <a:spcPts val="0"/>
              </a:spcBef>
              <a:spcAft>
                <a:spcPts val="0"/>
              </a:spcAft>
              <a:buClr>
                <a:srgbClr val="333333"/>
              </a:buClr>
              <a:buSzPts val="1050"/>
              <a:buChar char="-"/>
            </a:pPr>
            <a:r>
              <a:rPr lang="en" sz="1050">
                <a:solidFill>
                  <a:srgbClr val="333333"/>
                </a:solidFill>
              </a:rPr>
              <a:t>StableLM: which can generate stable and consistent outputs across different runs, based on the GPT-2 architecture and enhanced with a stability loss function and a stability evaluation metric.</a:t>
            </a:r>
            <a:endParaRPr sz="1050">
              <a:solidFill>
                <a:srgbClr val="333333"/>
              </a:solidFill>
            </a:endParaRPr>
          </a:p>
          <a:p>
            <a:pPr indent="0" lvl="0" marL="914400" rtl="0" algn="l">
              <a:lnSpc>
                <a:spcPct val="115000"/>
              </a:lnSpc>
              <a:spcBef>
                <a:spcPts val="0"/>
              </a:spcBef>
              <a:spcAft>
                <a:spcPts val="0"/>
              </a:spcAft>
              <a:buNone/>
            </a:pPr>
            <a:r>
              <a:t/>
            </a:r>
            <a:endParaRPr sz="1050">
              <a:solidFill>
                <a:srgbClr val="333333"/>
              </a:solidFill>
            </a:endParaRPr>
          </a:p>
          <a:p>
            <a:pPr indent="0" lvl="0" marL="0" rtl="0" algn="l">
              <a:spcBef>
                <a:spcPts val="800"/>
              </a:spcBef>
              <a:spcAft>
                <a:spcPts val="0"/>
              </a:spcAft>
              <a:buNone/>
            </a:pPr>
            <a:r>
              <a:t/>
            </a:r>
            <a:endParaRPr/>
          </a:p>
        </p:txBody>
      </p:sp>
      <p:sp>
        <p:nvSpPr>
          <p:cNvPr id="143" name="Google Shape;143;g22af6c9df4e_0_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564e2e579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564e2e579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2af6c9df4e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Title, Authors</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question you will be working on? Why is it interesting?</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data you will be using? Include data source, size of dataset, main features to be used. Please also include summary statistics of your data.</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prediction algorithms do you plan to use? Please describe them in detail.</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How will you evaluate your results? Please describe your chosen performance metrices and/or statistical tests in detail.</a:t>
            </a:r>
            <a:endParaRPr sz="1050">
              <a:solidFill>
                <a:srgbClr val="333333"/>
              </a:solidFill>
              <a:highlight>
                <a:srgbClr val="FFFFFF"/>
              </a:highlight>
            </a:endParaRPr>
          </a:p>
          <a:p>
            <a:pPr indent="0" lvl="0" marL="0" rtl="0" algn="l">
              <a:spcBef>
                <a:spcPts val="800"/>
              </a:spcBef>
              <a:spcAft>
                <a:spcPts val="0"/>
              </a:spcAft>
              <a:buNone/>
            </a:pPr>
            <a:r>
              <a:t/>
            </a:r>
            <a:endParaRPr/>
          </a:p>
        </p:txBody>
      </p:sp>
      <p:sp>
        <p:nvSpPr>
          <p:cNvPr id="331" name="Google Shape;331;g22af6c9df4e_0_8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2af6c9df4e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050">
              <a:solidFill>
                <a:srgbClr val="333333"/>
              </a:solidFill>
            </a:endParaRPr>
          </a:p>
          <a:p>
            <a:pPr indent="-295275" lvl="0" marL="457200" rtl="0" algn="l">
              <a:lnSpc>
                <a:spcPct val="115000"/>
              </a:lnSpc>
              <a:spcBef>
                <a:spcPts val="800"/>
              </a:spcBef>
              <a:spcAft>
                <a:spcPts val="0"/>
              </a:spcAft>
              <a:buClr>
                <a:srgbClr val="333333"/>
              </a:buClr>
              <a:buSzPts val="1050"/>
              <a:buChar char="-"/>
            </a:pPr>
            <a:r>
              <a:rPr lang="en" sz="1050">
                <a:solidFill>
                  <a:srgbClr val="333333"/>
                </a:solidFill>
              </a:rPr>
              <a:t>Large language model used for natural language generation generates text that is “nonsensical” or “unfaithful” based on the input.</a:t>
            </a:r>
            <a:endParaRPr sz="1050">
              <a:solidFill>
                <a:srgbClr val="333333"/>
              </a:solidFill>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rPr>
              <a:t>Hallucinations can have many risks</a:t>
            </a:r>
            <a:endParaRPr sz="1050">
              <a:solidFill>
                <a:srgbClr val="333333"/>
              </a:solidFill>
            </a:endParaRPr>
          </a:p>
          <a:p>
            <a:pPr indent="-295275" lvl="1" marL="914400" rtl="0" algn="l">
              <a:lnSpc>
                <a:spcPct val="115000"/>
              </a:lnSpc>
              <a:spcBef>
                <a:spcPts val="0"/>
              </a:spcBef>
              <a:spcAft>
                <a:spcPts val="0"/>
              </a:spcAft>
              <a:buClr>
                <a:srgbClr val="333333"/>
              </a:buClr>
              <a:buSzPts val="1050"/>
              <a:buChar char="-"/>
            </a:pPr>
            <a:r>
              <a:rPr lang="en" sz="1050">
                <a:solidFill>
                  <a:srgbClr val="333333"/>
                </a:solidFill>
              </a:rPr>
              <a:t>Medical setting</a:t>
            </a:r>
            <a:endParaRPr sz="1050">
              <a:solidFill>
                <a:srgbClr val="333333"/>
              </a:solidFill>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rPr>
              <a:t>The term “hallucination” can mean different things depending on the task you are trying to achieve</a:t>
            </a:r>
            <a:endParaRPr sz="1050">
              <a:solidFill>
                <a:srgbClr val="333333"/>
              </a:solidFill>
            </a:endParaRPr>
          </a:p>
          <a:p>
            <a:pPr indent="-295275" lvl="1" marL="914400" rtl="0" algn="l">
              <a:lnSpc>
                <a:spcPct val="115000"/>
              </a:lnSpc>
              <a:spcBef>
                <a:spcPts val="0"/>
              </a:spcBef>
              <a:spcAft>
                <a:spcPts val="0"/>
              </a:spcAft>
              <a:buClr>
                <a:srgbClr val="333333"/>
              </a:buClr>
              <a:buSzPts val="1050"/>
              <a:buChar char="-"/>
            </a:pPr>
            <a:r>
              <a:rPr lang="en" sz="1050">
                <a:solidFill>
                  <a:srgbClr val="333333"/>
                </a:solidFill>
              </a:rPr>
              <a:t>For example, the term first came from the computer vision field and denoted concepts such as image synthesis</a:t>
            </a:r>
            <a:endParaRPr sz="1050">
              <a:solidFill>
                <a:srgbClr val="333333"/>
              </a:solidFill>
            </a:endParaRPr>
          </a:p>
          <a:p>
            <a:pPr indent="-295275" lvl="2" marL="1371600" rtl="0" algn="l">
              <a:lnSpc>
                <a:spcPct val="115000"/>
              </a:lnSpc>
              <a:spcBef>
                <a:spcPts val="0"/>
              </a:spcBef>
              <a:spcAft>
                <a:spcPts val="0"/>
              </a:spcAft>
              <a:buClr>
                <a:srgbClr val="333333"/>
              </a:buClr>
              <a:buSzPts val="1050"/>
              <a:buChar char="-"/>
            </a:pPr>
            <a:r>
              <a:rPr lang="en" sz="1050">
                <a:solidFill>
                  <a:srgbClr val="333333"/>
                </a:solidFill>
              </a:rPr>
              <a:t>Seen as something to take advantage of </a:t>
            </a:r>
            <a:r>
              <a:rPr lang="en" sz="1050">
                <a:solidFill>
                  <a:srgbClr val="333333"/>
                </a:solidFill>
              </a:rPr>
              <a:t>rather</a:t>
            </a:r>
            <a:r>
              <a:rPr lang="en" sz="1050">
                <a:solidFill>
                  <a:srgbClr val="333333"/>
                </a:solidFill>
              </a:rPr>
              <a:t> than avoid</a:t>
            </a:r>
            <a:endParaRPr sz="1050">
              <a:solidFill>
                <a:srgbClr val="333333"/>
              </a:solidFill>
            </a:endParaRPr>
          </a:p>
          <a:p>
            <a:pPr indent="-295275" lvl="1" marL="914400" rtl="0" algn="l">
              <a:lnSpc>
                <a:spcPct val="115000"/>
              </a:lnSpc>
              <a:spcBef>
                <a:spcPts val="0"/>
              </a:spcBef>
              <a:spcAft>
                <a:spcPts val="0"/>
              </a:spcAft>
              <a:buClr>
                <a:srgbClr val="333333"/>
              </a:buClr>
              <a:buSzPts val="1050"/>
              <a:buChar char="-"/>
            </a:pPr>
            <a:r>
              <a:rPr lang="en" sz="1050">
                <a:solidFill>
                  <a:srgbClr val="333333"/>
                </a:solidFill>
              </a:rPr>
              <a:t>In natural language generation contexts, the term hallucination is more closely related to the psychological term, in that hallucinated text can seem fluent and natural despite being “unfaithful” and “nonsensical” </a:t>
            </a:r>
            <a:endParaRPr sz="1050">
              <a:solidFill>
                <a:srgbClr val="333333"/>
              </a:solidFill>
            </a:endParaRPr>
          </a:p>
          <a:p>
            <a:pPr indent="-295275" lvl="2" marL="1371600" rtl="0" algn="l">
              <a:lnSpc>
                <a:spcPct val="115000"/>
              </a:lnSpc>
              <a:spcBef>
                <a:spcPts val="0"/>
              </a:spcBef>
              <a:spcAft>
                <a:spcPts val="0"/>
              </a:spcAft>
              <a:buClr>
                <a:srgbClr val="333333"/>
              </a:buClr>
              <a:buSzPts val="1050"/>
              <a:buChar char="-"/>
            </a:pPr>
            <a:r>
              <a:rPr lang="en" sz="1050">
                <a:solidFill>
                  <a:srgbClr val="333333"/>
                </a:solidFill>
              </a:rPr>
              <a:t>It can be hard to catch at first glance</a:t>
            </a:r>
            <a:endParaRPr sz="1050">
              <a:solidFill>
                <a:srgbClr val="333333"/>
              </a:solidFill>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rPr>
              <a:t>Since in our task we are looking to give in-depth explanations for the sake of explaining data science concepts, we can define hallucinations for our task similar to that of any generative question answering task. More specifically, hallucination can be measured by the factual correctness of a generated answer. </a:t>
            </a:r>
            <a:endParaRPr sz="1050">
              <a:solidFill>
                <a:srgbClr val="333333"/>
              </a:solidFill>
            </a:endParaRPr>
          </a:p>
          <a:p>
            <a:pPr indent="-295275" lvl="1" marL="914400" rtl="0" algn="l">
              <a:lnSpc>
                <a:spcPct val="115000"/>
              </a:lnSpc>
              <a:spcBef>
                <a:spcPts val="0"/>
              </a:spcBef>
              <a:spcAft>
                <a:spcPts val="0"/>
              </a:spcAft>
              <a:buClr>
                <a:srgbClr val="333333"/>
              </a:buClr>
              <a:buSzPts val="1050"/>
              <a:buChar char="-"/>
            </a:pPr>
            <a:r>
              <a:rPr lang="en" sz="1050">
                <a:solidFill>
                  <a:srgbClr val="333333"/>
                </a:solidFill>
              </a:rPr>
              <a:t>Recent work uses the term semantic drift to describe how an answer drifts from a correct one during generation</a:t>
            </a:r>
            <a:endParaRPr sz="1050">
              <a:solidFill>
                <a:srgbClr val="333333"/>
              </a:solidFill>
            </a:endParaRPr>
          </a:p>
          <a:p>
            <a:pPr indent="0" lvl="0" marL="0" rtl="0" algn="l">
              <a:spcBef>
                <a:spcPts val="800"/>
              </a:spcBef>
              <a:spcAft>
                <a:spcPts val="0"/>
              </a:spcAft>
              <a:buNone/>
            </a:pPr>
            <a:r>
              <a:t/>
            </a:r>
            <a:endParaRPr/>
          </a:p>
        </p:txBody>
      </p:sp>
      <p:sp>
        <p:nvSpPr>
          <p:cNvPr id="149" name="Google Shape;149;g22af6c9df4e_0_1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31210d204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Early works tried to improve the faithfulness of an answer through exploration of reliable external knowledge sources or pulling in multiple information sources</a:t>
            </a:r>
            <a:endParaRPr/>
          </a:p>
          <a:p>
            <a:pPr indent="-298450" lvl="1" marL="914400" rtl="0" algn="l">
              <a:spcBef>
                <a:spcPts val="0"/>
              </a:spcBef>
              <a:spcAft>
                <a:spcPts val="0"/>
              </a:spcAft>
              <a:buSzPts val="1100"/>
              <a:buChar char="-"/>
            </a:pPr>
            <a:r>
              <a:rPr lang="en"/>
              <a:t>One approach is called Neural Generative Question Answering, which is an end-to-end model that answers simple factoid questions based on the knowledge base</a:t>
            </a:r>
            <a:endParaRPr/>
          </a:p>
          <a:p>
            <a:pPr indent="-298450" lvl="1" marL="914400" rtl="0" algn="l">
              <a:spcBef>
                <a:spcPts val="0"/>
              </a:spcBef>
              <a:spcAft>
                <a:spcPts val="0"/>
              </a:spcAft>
              <a:buSzPts val="1100"/>
              <a:buChar char="-"/>
            </a:pPr>
            <a:r>
              <a:rPr lang="en"/>
              <a:t>Another approach is called Knowledge-Enriched Answer Generator, wherein a natural answer is generated using facts from four different information sources: questions, passages, vocabulary, and knowledge</a:t>
            </a:r>
            <a:endParaRPr/>
          </a:p>
          <a:p>
            <a:pPr indent="-298450" lvl="0" marL="457200" rtl="0" algn="l">
              <a:spcBef>
                <a:spcPts val="0"/>
              </a:spcBef>
              <a:spcAft>
                <a:spcPts val="0"/>
              </a:spcAft>
              <a:buSzPts val="1100"/>
              <a:buChar char="-"/>
            </a:pPr>
            <a:r>
              <a:rPr lang="en"/>
              <a:t>One clear limitation of these approaches is that they require high-quality, relevant resources that would closely match any potential questions to be answered</a:t>
            </a:r>
            <a:endParaRPr/>
          </a:p>
          <a:p>
            <a:pPr indent="-298450" lvl="1" marL="914400" rtl="0" algn="l">
              <a:spcBef>
                <a:spcPts val="0"/>
              </a:spcBef>
              <a:spcAft>
                <a:spcPts val="0"/>
              </a:spcAft>
              <a:buSzPts val="1100"/>
              <a:buChar char="-"/>
            </a:pPr>
            <a:r>
              <a:rPr lang="en"/>
              <a:t>These are not always easily available</a:t>
            </a:r>
            <a:endParaRPr/>
          </a:p>
          <a:p>
            <a:pPr indent="-298450" lvl="0" marL="457200" rtl="0" algn="l">
              <a:spcBef>
                <a:spcPts val="0"/>
              </a:spcBef>
              <a:spcAft>
                <a:spcPts val="0"/>
              </a:spcAft>
              <a:buSzPts val="1100"/>
              <a:buChar char="-"/>
            </a:pPr>
            <a:r>
              <a:rPr lang="en"/>
              <a:t>Another approach would be to re-train layers of a large language model using domain-specific knowledge, on the next slide Edward </a:t>
            </a:r>
            <a:r>
              <a:rPr lang="en">
                <a:solidFill>
                  <a:schemeClr val="dk1"/>
                </a:solidFill>
              </a:rPr>
              <a:t>will discuss why we did not take this approach </a:t>
            </a:r>
            <a:endParaRPr/>
          </a:p>
        </p:txBody>
      </p:sp>
      <p:sp>
        <p:nvSpPr>
          <p:cNvPr id="156" name="Google Shape;156;g231210d204e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2af6c9df4e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Edward</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Title, Authors</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question you will be working on? Why is it interesting?</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data you will be using? Include data source, size of dataset, main features to be used. Please also include summary statistics of your data.</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prediction algorithms do you plan to use? Please describe them in detail.</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How will you evaluate your results? Please describe your chosen performance metrices and/or statistical tests in detail.</a:t>
            </a:r>
            <a:endParaRPr sz="1050">
              <a:solidFill>
                <a:srgbClr val="333333"/>
              </a:solidFill>
              <a:highlight>
                <a:srgbClr val="FFFFFF"/>
              </a:highlight>
            </a:endParaRPr>
          </a:p>
          <a:p>
            <a:pPr indent="0" lvl="0" marL="0" rtl="0" algn="l">
              <a:spcBef>
                <a:spcPts val="800"/>
              </a:spcBef>
              <a:spcAft>
                <a:spcPts val="0"/>
              </a:spcAft>
              <a:buNone/>
            </a:pPr>
            <a:r>
              <a:t/>
            </a:r>
            <a:endParaRPr/>
          </a:p>
        </p:txBody>
      </p:sp>
      <p:sp>
        <p:nvSpPr>
          <p:cNvPr id="163" name="Google Shape;163;g22af6c9df4e_0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5f538e151a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Edward</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Title, Authors</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question you will be working on? Why is it interesting?</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data you will be using? Include data source, size of dataset, main features to be used. Please also include summary statistics of your data.</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prediction algorithms do you plan to use? Please describe them in detail.</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How will you evaluate your results? Please describe your chosen performance metrices and/or statistical tests in detail.</a:t>
            </a:r>
            <a:endParaRPr sz="1050">
              <a:solidFill>
                <a:srgbClr val="333333"/>
              </a:solidFill>
              <a:highlight>
                <a:srgbClr val="FFFFFF"/>
              </a:highlight>
            </a:endParaRPr>
          </a:p>
          <a:p>
            <a:pPr indent="0" lvl="0" marL="0" rtl="0" algn="l">
              <a:spcBef>
                <a:spcPts val="800"/>
              </a:spcBef>
              <a:spcAft>
                <a:spcPts val="0"/>
              </a:spcAft>
              <a:buNone/>
            </a:pPr>
            <a:r>
              <a:t/>
            </a:r>
            <a:endParaRPr/>
          </a:p>
        </p:txBody>
      </p:sp>
      <p:sp>
        <p:nvSpPr>
          <p:cNvPr id="169" name="Google Shape;169;g25f538e151a_1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2af6c9df4e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Title, Authors Edward</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question you will be working on? Why is it interesting?</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data you will be using? Include data source, size of dataset, main features to be used. Please also include summary statistics of your data.</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prediction algorithms do you plan to use? Please describe them in detail.</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How will you evaluate your results? Please describe your chosen performance metrices and/or statistical tests in detail.</a:t>
            </a:r>
            <a:endParaRPr sz="1050">
              <a:solidFill>
                <a:srgbClr val="333333"/>
              </a:solidFill>
              <a:highlight>
                <a:srgbClr val="FFFFFF"/>
              </a:highlight>
            </a:endParaRPr>
          </a:p>
          <a:p>
            <a:pPr indent="0" lvl="0" marL="0" rtl="0" algn="l">
              <a:spcBef>
                <a:spcPts val="800"/>
              </a:spcBef>
              <a:spcAft>
                <a:spcPts val="0"/>
              </a:spcAft>
              <a:buNone/>
            </a:pPr>
            <a:r>
              <a:t/>
            </a:r>
            <a:endParaRPr/>
          </a:p>
        </p:txBody>
      </p:sp>
      <p:sp>
        <p:nvSpPr>
          <p:cNvPr id="175" name="Google Shape;175;g22af6c9df4e_0_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2af6c9df4e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Neil</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Title, Authors</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question you will be working on? Why is it interesting?</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is the data you will be using? Include data source, size of dataset, main features to be used. Please also include summary statistics of your data.</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What prediction algorithms do you plan to use? Please describe them in detail.</a:t>
            </a:r>
            <a:endParaRPr sz="1050">
              <a:solidFill>
                <a:srgbClr val="333333"/>
              </a:solidFill>
              <a:highlight>
                <a:srgbClr val="FFFFFF"/>
              </a:highlight>
            </a:endParaRPr>
          </a:p>
          <a:p>
            <a:pPr indent="-295275" lvl="0" marL="457200" rtl="0" algn="l">
              <a:lnSpc>
                <a:spcPct val="115000"/>
              </a:lnSpc>
              <a:spcBef>
                <a:spcPts val="0"/>
              </a:spcBef>
              <a:spcAft>
                <a:spcPts val="0"/>
              </a:spcAft>
              <a:buClr>
                <a:srgbClr val="333333"/>
              </a:buClr>
              <a:buSzPts val="1050"/>
              <a:buChar char="●"/>
            </a:pPr>
            <a:r>
              <a:rPr lang="en" sz="1050">
                <a:solidFill>
                  <a:srgbClr val="333333"/>
                </a:solidFill>
                <a:highlight>
                  <a:srgbClr val="FFFFFF"/>
                </a:highlight>
              </a:rPr>
              <a:t>How will you evaluate your results? Please describe your chosen performance metrices and/or statistical tests in detail.</a:t>
            </a:r>
            <a:endParaRPr sz="1050">
              <a:solidFill>
                <a:srgbClr val="333333"/>
              </a:solidFill>
              <a:highlight>
                <a:srgbClr val="FFFFFF"/>
              </a:highlight>
            </a:endParaRPr>
          </a:p>
          <a:p>
            <a:pPr indent="0" lvl="0" marL="457200" rtl="0" algn="l">
              <a:lnSpc>
                <a:spcPct val="115000"/>
              </a:lnSpc>
              <a:spcBef>
                <a:spcPts val="800"/>
              </a:spcBef>
              <a:spcAft>
                <a:spcPts val="0"/>
              </a:spcAft>
              <a:buNone/>
            </a:pPr>
            <a:r>
              <a:t/>
            </a:r>
            <a:endParaRPr sz="1050">
              <a:solidFill>
                <a:srgbClr val="333333"/>
              </a:solidFill>
              <a:highlight>
                <a:srgbClr val="FFFFFF"/>
              </a:highlight>
            </a:endParaRPr>
          </a:p>
          <a:p>
            <a:pPr indent="0" lvl="0" marL="457200" rtl="0" algn="l">
              <a:lnSpc>
                <a:spcPct val="115000"/>
              </a:lnSpc>
              <a:spcBef>
                <a:spcPts val="800"/>
              </a:spcBef>
              <a:spcAft>
                <a:spcPts val="800"/>
              </a:spcAft>
              <a:buNone/>
            </a:pPr>
            <a:r>
              <a:rPr lang="en" sz="1050">
                <a:solidFill>
                  <a:srgbClr val="333333"/>
                </a:solidFill>
                <a:highlight>
                  <a:srgbClr val="FFFFFF"/>
                </a:highlight>
              </a:rPr>
              <a:t>The two LLMs that we eventually settled on evaluating were ChatGPT 3.5 and Llama 2. ChatGPT was an obvious choice as its probably the most well recognized LLM on the market today, but we also wanted to review the results of more than just one model.  We decided to go with Llama 2 from Meta which isn’t nearly as well known but is still one of the top performing LLMs </a:t>
            </a:r>
            <a:r>
              <a:rPr lang="en" sz="1050">
                <a:solidFill>
                  <a:srgbClr val="333333"/>
                </a:solidFill>
                <a:highlight>
                  <a:srgbClr val="FFFFFF"/>
                </a:highlight>
              </a:rPr>
              <a:t>available.</a:t>
            </a:r>
            <a:endParaRPr/>
          </a:p>
        </p:txBody>
      </p:sp>
      <p:sp>
        <p:nvSpPr>
          <p:cNvPr id="181" name="Google Shape;181;g22af6c9df4e_0_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 name="Shape 56"/>
        <p:cNvGrpSpPr/>
        <p:nvPr/>
      </p:nvGrpSpPr>
      <p:grpSpPr>
        <a:xfrm>
          <a:off x="0" y="0"/>
          <a:ext cx="0" cy="0"/>
          <a:chOff x="0" y="0"/>
          <a:chExt cx="0" cy="0"/>
        </a:xfrm>
      </p:grpSpPr>
      <p:sp>
        <p:nvSpPr>
          <p:cNvPr id="57" name="Google Shape;57;p14"/>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59" name="Google Shape;59;p1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0" name="Google Shape;60;p1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1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2" name="Shape 62"/>
        <p:cNvGrpSpPr/>
        <p:nvPr/>
      </p:nvGrpSpPr>
      <p:grpSpPr>
        <a:xfrm>
          <a:off x="0" y="0"/>
          <a:ext cx="0" cy="0"/>
          <a:chOff x="0" y="0"/>
          <a:chExt cx="0" cy="0"/>
        </a:xfrm>
      </p:grpSpPr>
      <p:sp>
        <p:nvSpPr>
          <p:cNvPr id="63" name="Google Shape;63;p1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4" name="Google Shape;64;p15"/>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5" name="Google Shape;65;p1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6" name="Google Shape;66;p1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7" name="Google Shape;67;p1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8" name="Shape 68"/>
        <p:cNvGrpSpPr/>
        <p:nvPr/>
      </p:nvGrpSpPr>
      <p:grpSpPr>
        <a:xfrm>
          <a:off x="0" y="0"/>
          <a:ext cx="0" cy="0"/>
          <a:chOff x="0" y="0"/>
          <a:chExt cx="0" cy="0"/>
        </a:xfrm>
      </p:grpSpPr>
      <p:sp>
        <p:nvSpPr>
          <p:cNvPr id="69" name="Google Shape;69;p16"/>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0" name="Google Shape;70;p16"/>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AFAFAF"/>
              </a:buClr>
              <a:buSzPts val="1800"/>
              <a:buNone/>
              <a:defRPr sz="1800">
                <a:solidFill>
                  <a:srgbClr val="AFAFAF"/>
                </a:solidFill>
              </a:defRPr>
            </a:lvl1pPr>
            <a:lvl2pPr indent="-228600" lvl="1" marL="914400" algn="l">
              <a:lnSpc>
                <a:spcPct val="90000"/>
              </a:lnSpc>
              <a:spcBef>
                <a:spcPts val="400"/>
              </a:spcBef>
              <a:spcAft>
                <a:spcPts val="0"/>
              </a:spcAft>
              <a:buClr>
                <a:srgbClr val="AFAFAF"/>
              </a:buClr>
              <a:buSzPts val="1500"/>
              <a:buNone/>
              <a:defRPr sz="1500">
                <a:solidFill>
                  <a:srgbClr val="AFAFAF"/>
                </a:solidFill>
              </a:defRPr>
            </a:lvl2pPr>
            <a:lvl3pPr indent="-228600" lvl="2" marL="1371600" algn="l">
              <a:lnSpc>
                <a:spcPct val="90000"/>
              </a:lnSpc>
              <a:spcBef>
                <a:spcPts val="400"/>
              </a:spcBef>
              <a:spcAft>
                <a:spcPts val="0"/>
              </a:spcAft>
              <a:buClr>
                <a:srgbClr val="AFAFAF"/>
              </a:buClr>
              <a:buSzPts val="1400"/>
              <a:buNone/>
              <a:defRPr sz="1400">
                <a:solidFill>
                  <a:srgbClr val="AFAFAF"/>
                </a:solidFill>
              </a:defRPr>
            </a:lvl3pPr>
            <a:lvl4pPr indent="-228600" lvl="3" marL="1828800" algn="l">
              <a:lnSpc>
                <a:spcPct val="90000"/>
              </a:lnSpc>
              <a:spcBef>
                <a:spcPts val="400"/>
              </a:spcBef>
              <a:spcAft>
                <a:spcPts val="0"/>
              </a:spcAft>
              <a:buClr>
                <a:srgbClr val="AFAFAF"/>
              </a:buClr>
              <a:buSzPts val="1200"/>
              <a:buNone/>
              <a:defRPr sz="1200">
                <a:solidFill>
                  <a:srgbClr val="AFAFAF"/>
                </a:solidFill>
              </a:defRPr>
            </a:lvl4pPr>
            <a:lvl5pPr indent="-228600" lvl="4" marL="2286000" algn="l">
              <a:lnSpc>
                <a:spcPct val="90000"/>
              </a:lnSpc>
              <a:spcBef>
                <a:spcPts val="400"/>
              </a:spcBef>
              <a:spcAft>
                <a:spcPts val="0"/>
              </a:spcAft>
              <a:buClr>
                <a:srgbClr val="AFAFAF"/>
              </a:buClr>
              <a:buSzPts val="1200"/>
              <a:buNone/>
              <a:defRPr sz="1200">
                <a:solidFill>
                  <a:srgbClr val="AFAFAF"/>
                </a:solidFill>
              </a:defRPr>
            </a:lvl5pPr>
            <a:lvl6pPr indent="-228600" lvl="5" marL="2743200" algn="l">
              <a:lnSpc>
                <a:spcPct val="90000"/>
              </a:lnSpc>
              <a:spcBef>
                <a:spcPts val="400"/>
              </a:spcBef>
              <a:spcAft>
                <a:spcPts val="0"/>
              </a:spcAft>
              <a:buClr>
                <a:srgbClr val="AFAFAF"/>
              </a:buClr>
              <a:buSzPts val="1200"/>
              <a:buNone/>
              <a:defRPr sz="1200">
                <a:solidFill>
                  <a:srgbClr val="AFAFAF"/>
                </a:solidFill>
              </a:defRPr>
            </a:lvl6pPr>
            <a:lvl7pPr indent="-228600" lvl="6" marL="3200400" algn="l">
              <a:lnSpc>
                <a:spcPct val="90000"/>
              </a:lnSpc>
              <a:spcBef>
                <a:spcPts val="400"/>
              </a:spcBef>
              <a:spcAft>
                <a:spcPts val="0"/>
              </a:spcAft>
              <a:buClr>
                <a:srgbClr val="AFAFAF"/>
              </a:buClr>
              <a:buSzPts val="1200"/>
              <a:buNone/>
              <a:defRPr sz="1200">
                <a:solidFill>
                  <a:srgbClr val="AFAFAF"/>
                </a:solidFill>
              </a:defRPr>
            </a:lvl7pPr>
            <a:lvl8pPr indent="-228600" lvl="7" marL="3657600" algn="l">
              <a:lnSpc>
                <a:spcPct val="90000"/>
              </a:lnSpc>
              <a:spcBef>
                <a:spcPts val="400"/>
              </a:spcBef>
              <a:spcAft>
                <a:spcPts val="0"/>
              </a:spcAft>
              <a:buClr>
                <a:srgbClr val="AFAFAF"/>
              </a:buClr>
              <a:buSzPts val="1200"/>
              <a:buNone/>
              <a:defRPr sz="1200">
                <a:solidFill>
                  <a:srgbClr val="AFAFAF"/>
                </a:solidFill>
              </a:defRPr>
            </a:lvl8pPr>
            <a:lvl9pPr indent="-228600" lvl="8" marL="4114800" algn="l">
              <a:lnSpc>
                <a:spcPct val="90000"/>
              </a:lnSpc>
              <a:spcBef>
                <a:spcPts val="400"/>
              </a:spcBef>
              <a:spcAft>
                <a:spcPts val="0"/>
              </a:spcAft>
              <a:buClr>
                <a:srgbClr val="AFAFAF"/>
              </a:buClr>
              <a:buSzPts val="1200"/>
              <a:buNone/>
              <a:defRPr sz="1200">
                <a:solidFill>
                  <a:srgbClr val="AFAFAF"/>
                </a:solidFill>
              </a:defRPr>
            </a:lvl9pPr>
          </a:lstStyle>
          <a:p/>
        </p:txBody>
      </p:sp>
      <p:sp>
        <p:nvSpPr>
          <p:cNvPr id="71" name="Google Shape;71;p1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2" name="Google Shape;72;p1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3" name="Google Shape;73;p1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4" name="Shape 74"/>
        <p:cNvGrpSpPr/>
        <p:nvPr/>
      </p:nvGrpSpPr>
      <p:grpSpPr>
        <a:xfrm>
          <a:off x="0" y="0"/>
          <a:ext cx="0" cy="0"/>
          <a:chOff x="0" y="0"/>
          <a:chExt cx="0" cy="0"/>
        </a:xfrm>
      </p:grpSpPr>
      <p:sp>
        <p:nvSpPr>
          <p:cNvPr id="75" name="Google Shape;75;p1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6" name="Google Shape;76;p17"/>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7" name="Google Shape;77;p17"/>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8" name="Google Shape;78;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9" name="Google Shape;79;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1" name="Shape 81"/>
        <p:cNvGrpSpPr/>
        <p:nvPr/>
      </p:nvGrpSpPr>
      <p:grpSpPr>
        <a:xfrm>
          <a:off x="0" y="0"/>
          <a:ext cx="0" cy="0"/>
          <a:chOff x="0" y="0"/>
          <a:chExt cx="0" cy="0"/>
        </a:xfrm>
      </p:grpSpPr>
      <p:sp>
        <p:nvSpPr>
          <p:cNvPr id="82" name="Google Shape;82;p18"/>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4" name="Google Shape;84;p18"/>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5" name="Google Shape;85;p18"/>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6" name="Google Shape;86;p18"/>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7" name="Google Shape;87;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8" name="Google Shape;88;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0" name="Shape 90"/>
        <p:cNvGrpSpPr/>
        <p:nvPr/>
      </p:nvGrpSpPr>
      <p:grpSpPr>
        <a:xfrm>
          <a:off x="0" y="0"/>
          <a:ext cx="0" cy="0"/>
          <a:chOff x="0" y="0"/>
          <a:chExt cx="0" cy="0"/>
        </a:xfrm>
      </p:grpSpPr>
      <p:sp>
        <p:nvSpPr>
          <p:cNvPr id="91" name="Google Shape;91;p19"/>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2" name="Google Shape;92;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4" name="Google Shape;94;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5" name="Shape 95"/>
        <p:cNvGrpSpPr/>
        <p:nvPr/>
      </p:nvGrpSpPr>
      <p:grpSpPr>
        <a:xfrm>
          <a:off x="0" y="0"/>
          <a:ext cx="0" cy="0"/>
          <a:chOff x="0" y="0"/>
          <a:chExt cx="0" cy="0"/>
        </a:xfrm>
      </p:grpSpPr>
      <p:sp>
        <p:nvSpPr>
          <p:cNvPr id="96" name="Google Shape;96;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1" name="Google Shape;101;p21"/>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02" name="Google Shape;102;p21"/>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03" name="Google Shape;103;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8" name="Google Shape;108;p22"/>
          <p:cNvSpPr/>
          <p:nvPr>
            <p:ph idx="2" type="pic"/>
          </p:nvPr>
        </p:nvSpPr>
        <p:spPr>
          <a:xfrm>
            <a:off x="3887391" y="740569"/>
            <a:ext cx="4629150" cy="3655219"/>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400"/>
              </a:spcBef>
              <a:spcAft>
                <a:spcPts val="0"/>
              </a:spcAft>
              <a:buClr>
                <a:schemeClr val="dk1"/>
              </a:buClr>
              <a:buSzPts val="2100"/>
              <a:buFont typeface="Arial"/>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109" name="Google Shape;109;p22"/>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0" name="Google Shape;110;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5" name="Google Shape;115;p23"/>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6" name="Google Shape;116;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7" name="Google Shape;117;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8" name="Google Shape;118;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5350073" y="1467446"/>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1" name="Google Shape;121;p24"/>
          <p:cNvSpPr txBox="1"/>
          <p:nvPr>
            <p:ph idx="1" type="body"/>
          </p:nvPr>
        </p:nvSpPr>
        <p:spPr>
          <a:xfrm rot="5400000">
            <a:off x="1349573" y="-447079"/>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2" name="Google Shape;122;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3" name="Google Shape;123;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5" name="Shape 125"/>
        <p:cNvGrpSpPr/>
        <p:nvPr/>
      </p:nvGrpSpPr>
      <p:grpSpPr>
        <a:xfrm>
          <a:off x="0" y="0"/>
          <a:ext cx="0" cy="0"/>
          <a:chOff x="0" y="0"/>
          <a:chExt cx="0" cy="0"/>
        </a:xfrm>
      </p:grpSpPr>
      <p:sp>
        <p:nvSpPr>
          <p:cNvPr id="126" name="Google Shape;126;p25"/>
          <p:cNvSpPr txBox="1"/>
          <p:nvPr>
            <p:ph type="title"/>
          </p:nvPr>
        </p:nvSpPr>
        <p:spPr>
          <a:xfrm>
            <a:off x="457200" y="205978"/>
            <a:ext cx="8229600" cy="8574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SzPts val="3600"/>
              <a:buFont typeface="Arial"/>
              <a:buNone/>
              <a:defRPr b="1" sz="3600">
                <a:solidFill>
                  <a:schemeClr val="dk1"/>
                </a:solidFill>
                <a:latin typeface="Arial"/>
                <a:ea typeface="Arial"/>
                <a:cs typeface="Arial"/>
                <a:sym typeface="Arial"/>
              </a:defRPr>
            </a:lvl1pPr>
            <a:lvl2pPr lvl="1" rtl="0" algn="l">
              <a:spcBef>
                <a:spcPts val="0"/>
              </a:spcBef>
              <a:spcAft>
                <a:spcPts val="0"/>
              </a:spcAft>
              <a:buSzPts val="3600"/>
              <a:buFont typeface="Arial"/>
              <a:buNone/>
              <a:defRPr b="1" sz="3600">
                <a:solidFill>
                  <a:schemeClr val="dk1"/>
                </a:solidFill>
                <a:latin typeface="Arial"/>
                <a:ea typeface="Arial"/>
                <a:cs typeface="Arial"/>
                <a:sym typeface="Arial"/>
              </a:defRPr>
            </a:lvl2pPr>
            <a:lvl3pPr lvl="2" rtl="0" algn="l">
              <a:spcBef>
                <a:spcPts val="0"/>
              </a:spcBef>
              <a:spcAft>
                <a:spcPts val="0"/>
              </a:spcAft>
              <a:buSzPts val="3600"/>
              <a:buFont typeface="Arial"/>
              <a:buNone/>
              <a:defRPr b="1" sz="3600">
                <a:solidFill>
                  <a:schemeClr val="dk1"/>
                </a:solidFill>
                <a:latin typeface="Arial"/>
                <a:ea typeface="Arial"/>
                <a:cs typeface="Arial"/>
                <a:sym typeface="Arial"/>
              </a:defRPr>
            </a:lvl3pPr>
            <a:lvl4pPr lvl="3" rtl="0" algn="l">
              <a:spcBef>
                <a:spcPts val="0"/>
              </a:spcBef>
              <a:spcAft>
                <a:spcPts val="0"/>
              </a:spcAft>
              <a:buSzPts val="3600"/>
              <a:buFont typeface="Arial"/>
              <a:buNone/>
              <a:defRPr b="1" sz="3600">
                <a:solidFill>
                  <a:schemeClr val="dk1"/>
                </a:solidFill>
                <a:latin typeface="Arial"/>
                <a:ea typeface="Arial"/>
                <a:cs typeface="Arial"/>
                <a:sym typeface="Arial"/>
              </a:defRPr>
            </a:lvl4pPr>
            <a:lvl5pPr lvl="4" rtl="0" algn="l">
              <a:spcBef>
                <a:spcPts val="0"/>
              </a:spcBef>
              <a:spcAft>
                <a:spcPts val="0"/>
              </a:spcAft>
              <a:buSzPts val="3600"/>
              <a:buFont typeface="Arial"/>
              <a:buNone/>
              <a:defRPr b="1" sz="3600">
                <a:solidFill>
                  <a:schemeClr val="dk1"/>
                </a:solidFill>
                <a:latin typeface="Arial"/>
                <a:ea typeface="Arial"/>
                <a:cs typeface="Arial"/>
                <a:sym typeface="Arial"/>
              </a:defRPr>
            </a:lvl5pPr>
            <a:lvl6pPr lvl="5" rtl="0" algn="l">
              <a:spcBef>
                <a:spcPts val="0"/>
              </a:spcBef>
              <a:spcAft>
                <a:spcPts val="0"/>
              </a:spcAft>
              <a:buSzPts val="3600"/>
              <a:buFont typeface="Arial"/>
              <a:buNone/>
              <a:defRPr b="1" sz="3600">
                <a:solidFill>
                  <a:schemeClr val="dk1"/>
                </a:solidFill>
                <a:latin typeface="Arial"/>
                <a:ea typeface="Arial"/>
                <a:cs typeface="Arial"/>
                <a:sym typeface="Arial"/>
              </a:defRPr>
            </a:lvl6pPr>
            <a:lvl7pPr lvl="6" rtl="0" algn="l">
              <a:spcBef>
                <a:spcPts val="0"/>
              </a:spcBef>
              <a:spcAft>
                <a:spcPts val="0"/>
              </a:spcAft>
              <a:buSzPts val="3600"/>
              <a:buFont typeface="Arial"/>
              <a:buNone/>
              <a:defRPr b="1" sz="3600">
                <a:solidFill>
                  <a:schemeClr val="dk1"/>
                </a:solidFill>
                <a:latin typeface="Arial"/>
                <a:ea typeface="Arial"/>
                <a:cs typeface="Arial"/>
                <a:sym typeface="Arial"/>
              </a:defRPr>
            </a:lvl7pPr>
            <a:lvl8pPr lvl="7" rtl="0" algn="l">
              <a:spcBef>
                <a:spcPts val="0"/>
              </a:spcBef>
              <a:spcAft>
                <a:spcPts val="0"/>
              </a:spcAft>
              <a:buSzPts val="3600"/>
              <a:buFont typeface="Arial"/>
              <a:buNone/>
              <a:defRPr b="1" sz="3600">
                <a:solidFill>
                  <a:schemeClr val="dk1"/>
                </a:solidFill>
                <a:latin typeface="Arial"/>
                <a:ea typeface="Arial"/>
                <a:cs typeface="Arial"/>
                <a:sym typeface="Arial"/>
              </a:defRPr>
            </a:lvl8pPr>
            <a:lvl9pPr lvl="8" rtl="0"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127" name="Google Shape;127;p25"/>
          <p:cNvSpPr txBox="1"/>
          <p:nvPr>
            <p:ph idx="1" type="body"/>
          </p:nvPr>
        </p:nvSpPr>
        <p:spPr>
          <a:xfrm>
            <a:off x="457200" y="1200150"/>
            <a:ext cx="8229600" cy="3725700"/>
          </a:xfrm>
          <a:prstGeom prst="rect">
            <a:avLst/>
          </a:prstGeom>
          <a:noFill/>
          <a:ln>
            <a:noFill/>
          </a:ln>
        </p:spPr>
        <p:txBody>
          <a:bodyPr anchorCtr="0" anchor="t" bIns="34275" lIns="68575" spcFirstLastPara="1" rIns="68575" wrap="square" tIns="34275">
            <a:normAutofit/>
          </a:bodyPr>
          <a:lstStyle>
            <a:lvl1pPr indent="-361950" lvl="0" marL="457200" rtl="0">
              <a:spcBef>
                <a:spcPts val="800"/>
              </a:spcBef>
              <a:spcAft>
                <a:spcPts val="0"/>
              </a:spcAft>
              <a:buSzPts val="2100"/>
              <a:buChar char="•"/>
              <a:defRPr/>
            </a:lvl1pPr>
            <a:lvl2pPr indent="-342900" lvl="1" marL="914400" rtl="0">
              <a:spcBef>
                <a:spcPts val="400"/>
              </a:spcBef>
              <a:spcAft>
                <a:spcPts val="0"/>
              </a:spcAft>
              <a:buSzPts val="1800"/>
              <a:buChar char="•"/>
              <a:defRPr/>
            </a:lvl2pPr>
            <a:lvl3pPr indent="-323850" lvl="2" marL="1371600" rtl="0">
              <a:spcBef>
                <a:spcPts val="400"/>
              </a:spcBef>
              <a:spcAft>
                <a:spcPts val="0"/>
              </a:spcAft>
              <a:buSzPts val="1500"/>
              <a:buChar char="•"/>
              <a:defRPr/>
            </a:lvl3pPr>
            <a:lvl4pPr indent="-317500" lvl="3" marL="1828800" rtl="0">
              <a:spcBef>
                <a:spcPts val="400"/>
              </a:spcBef>
              <a:spcAft>
                <a:spcPts val="0"/>
              </a:spcAft>
              <a:buSzPts val="1400"/>
              <a:buChar char="•"/>
              <a:defRPr/>
            </a:lvl4pPr>
            <a:lvl5pPr indent="-317500" lvl="4" marL="2286000" rtl="0">
              <a:spcBef>
                <a:spcPts val="400"/>
              </a:spcBef>
              <a:spcAft>
                <a:spcPts val="0"/>
              </a:spcAft>
              <a:buSzPts val="1400"/>
              <a:buChar char="•"/>
              <a:defRPr sz="1800"/>
            </a:lvl5pPr>
            <a:lvl6pPr indent="-317500" lvl="5" marL="2743200" rtl="0">
              <a:spcBef>
                <a:spcPts val="400"/>
              </a:spcBef>
              <a:spcAft>
                <a:spcPts val="0"/>
              </a:spcAft>
              <a:buSzPts val="1400"/>
              <a:buChar char="•"/>
              <a:defRPr sz="1800"/>
            </a:lvl6pPr>
            <a:lvl7pPr indent="-317500" lvl="6" marL="3200400" rtl="0">
              <a:spcBef>
                <a:spcPts val="400"/>
              </a:spcBef>
              <a:spcAft>
                <a:spcPts val="0"/>
              </a:spcAft>
              <a:buSzPts val="1400"/>
              <a:buChar char="•"/>
              <a:defRPr sz="1800"/>
            </a:lvl7pPr>
            <a:lvl8pPr indent="-317500" lvl="7" marL="3657600" rtl="0">
              <a:spcBef>
                <a:spcPts val="400"/>
              </a:spcBef>
              <a:spcAft>
                <a:spcPts val="0"/>
              </a:spcAft>
              <a:buSzPts val="1400"/>
              <a:buChar char="•"/>
              <a:defRPr sz="1800"/>
            </a:lvl8pPr>
            <a:lvl9pPr indent="-317500" lvl="8" marL="4114800" rtl="0">
              <a:spcBef>
                <a:spcPts val="400"/>
              </a:spcBef>
              <a:spcAft>
                <a:spcPts val="0"/>
              </a:spcAft>
              <a:buSzPts val="1400"/>
              <a:buChar char="•"/>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3.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AFAFAF"/>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AFAFAF"/>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AFAFAF"/>
                </a:solidFill>
                <a:latin typeface="Calibri"/>
                <a:ea typeface="Calibri"/>
                <a:cs typeface="Calibri"/>
                <a:sym typeface="Calibri"/>
              </a:defRPr>
            </a:lvl1pPr>
            <a:lvl2pPr indent="0" lvl="1" marL="0" marR="0" rtl="0" algn="r">
              <a:spcBef>
                <a:spcPts val="0"/>
              </a:spcBef>
              <a:buNone/>
              <a:defRPr b="0" i="0" sz="900" u="none" cap="none" strike="noStrike">
                <a:solidFill>
                  <a:srgbClr val="AFAFAF"/>
                </a:solidFill>
                <a:latin typeface="Calibri"/>
                <a:ea typeface="Calibri"/>
                <a:cs typeface="Calibri"/>
                <a:sym typeface="Calibri"/>
              </a:defRPr>
            </a:lvl2pPr>
            <a:lvl3pPr indent="0" lvl="2" marL="0" marR="0" rtl="0" algn="r">
              <a:spcBef>
                <a:spcPts val="0"/>
              </a:spcBef>
              <a:buNone/>
              <a:defRPr b="0" i="0" sz="900" u="none" cap="none" strike="noStrike">
                <a:solidFill>
                  <a:srgbClr val="AFAFAF"/>
                </a:solidFill>
                <a:latin typeface="Calibri"/>
                <a:ea typeface="Calibri"/>
                <a:cs typeface="Calibri"/>
                <a:sym typeface="Calibri"/>
              </a:defRPr>
            </a:lvl3pPr>
            <a:lvl4pPr indent="0" lvl="3" marL="0" marR="0" rtl="0" algn="r">
              <a:spcBef>
                <a:spcPts val="0"/>
              </a:spcBef>
              <a:buNone/>
              <a:defRPr b="0" i="0" sz="900" u="none" cap="none" strike="noStrike">
                <a:solidFill>
                  <a:srgbClr val="AFAFAF"/>
                </a:solidFill>
                <a:latin typeface="Calibri"/>
                <a:ea typeface="Calibri"/>
                <a:cs typeface="Calibri"/>
                <a:sym typeface="Calibri"/>
              </a:defRPr>
            </a:lvl4pPr>
            <a:lvl5pPr indent="0" lvl="4" marL="0" marR="0" rtl="0" algn="r">
              <a:spcBef>
                <a:spcPts val="0"/>
              </a:spcBef>
              <a:buNone/>
              <a:defRPr b="0" i="0" sz="900" u="none" cap="none" strike="noStrike">
                <a:solidFill>
                  <a:srgbClr val="AFAFAF"/>
                </a:solidFill>
                <a:latin typeface="Calibri"/>
                <a:ea typeface="Calibri"/>
                <a:cs typeface="Calibri"/>
                <a:sym typeface="Calibri"/>
              </a:defRPr>
            </a:lvl5pPr>
            <a:lvl6pPr indent="0" lvl="5" marL="0" marR="0" rtl="0" algn="r">
              <a:spcBef>
                <a:spcPts val="0"/>
              </a:spcBef>
              <a:buNone/>
              <a:defRPr b="0" i="0" sz="900" u="none" cap="none" strike="noStrike">
                <a:solidFill>
                  <a:srgbClr val="AFAFAF"/>
                </a:solidFill>
                <a:latin typeface="Calibri"/>
                <a:ea typeface="Calibri"/>
                <a:cs typeface="Calibri"/>
                <a:sym typeface="Calibri"/>
              </a:defRPr>
            </a:lvl6pPr>
            <a:lvl7pPr indent="0" lvl="6" marL="0" marR="0" rtl="0" algn="r">
              <a:spcBef>
                <a:spcPts val="0"/>
              </a:spcBef>
              <a:buNone/>
              <a:defRPr b="0" i="0" sz="900" u="none" cap="none" strike="noStrike">
                <a:solidFill>
                  <a:srgbClr val="AFAFAF"/>
                </a:solidFill>
                <a:latin typeface="Calibri"/>
                <a:ea typeface="Calibri"/>
                <a:cs typeface="Calibri"/>
                <a:sym typeface="Calibri"/>
              </a:defRPr>
            </a:lvl7pPr>
            <a:lvl8pPr indent="0" lvl="7" marL="0" marR="0" rtl="0" algn="r">
              <a:spcBef>
                <a:spcPts val="0"/>
              </a:spcBef>
              <a:buNone/>
              <a:defRPr b="0" i="0" sz="900" u="none" cap="none" strike="noStrike">
                <a:solidFill>
                  <a:srgbClr val="AFAFAF"/>
                </a:solidFill>
                <a:latin typeface="Calibri"/>
                <a:ea typeface="Calibri"/>
                <a:cs typeface="Calibri"/>
                <a:sym typeface="Calibri"/>
              </a:defRPr>
            </a:lvl8pPr>
            <a:lvl9pPr indent="0" lvl="8" marL="0" marR="0" rtl="0" algn="r">
              <a:spcBef>
                <a:spcPts val="0"/>
              </a:spcBef>
              <a:buNone/>
              <a:defRPr b="0" i="0" sz="900" u="none" cap="none" strike="noStrike">
                <a:solidFill>
                  <a:srgbClr val="AFAFA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9.png"/><Relationship Id="rId5" Type="http://schemas.openxmlformats.org/officeDocument/2006/relationships/image" Target="../media/image27.png"/><Relationship Id="rId6"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2.png"/><Relationship Id="rId5" Type="http://schemas.openxmlformats.org/officeDocument/2006/relationships/image" Target="../media/image15.png"/><Relationship Id="rId6"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hyperlink" Target="https://arxiv.org/abs/2306.05685" TargetMode="External"/><Relationship Id="rId9" Type="http://schemas.openxmlformats.org/officeDocument/2006/relationships/hyperlink" Target="https://arxiv.org/pdf/2306.04757.pdf" TargetMode="External"/><Relationship Id="rId5" Type="http://schemas.openxmlformats.org/officeDocument/2006/relationships/hyperlink" Target="https://arxiv.org/abs/2005.11401" TargetMode="External"/><Relationship Id="rId6" Type="http://schemas.openxmlformats.org/officeDocument/2006/relationships/hyperlink" Target="https://arxiv.org/abs/2306.11644" TargetMode="External"/><Relationship Id="rId7" Type="http://schemas.openxmlformats.org/officeDocument/2006/relationships/hyperlink" Target="https://arxiv.org/abs/2306.05087" TargetMode="External"/><Relationship Id="rId8" Type="http://schemas.openxmlformats.org/officeDocument/2006/relationships/hyperlink" Target="https://arxiv.org/abs//2306.17156"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dl.acm.org/doi/10.1145/3571730" TargetMode="External"/><Relationship Id="rId10" Type="http://schemas.openxmlformats.org/officeDocument/2006/relationships/hyperlink" Target="https://vectara.com/grounded-generation/" TargetMode="External"/><Relationship Id="rId13" Type="http://schemas.openxmlformats.org/officeDocument/2006/relationships/hyperlink" Target="https://aclanthology.org/people/c/chenliang-li/" TargetMode="External"/><Relationship Id="rId12" Type="http://schemas.openxmlformats.org/officeDocument/2006/relationships/hyperlink" Target="https://aclanthology.org/2021.acl-short.118.pdf" TargetMode="External"/><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hyperlink" Target="https://arxiv.org/abs/2307.03027" TargetMode="External"/><Relationship Id="rId9" Type="http://schemas.openxmlformats.org/officeDocument/2006/relationships/hyperlink" Target="https://newsletter.theaiedge.io/p/deep-dive-building-a-smart-chatbot" TargetMode="External"/><Relationship Id="rId15" Type="http://schemas.openxmlformats.org/officeDocument/2006/relationships/hyperlink" Target="https://aclanthology.org/people/m/ming-yan/" TargetMode="External"/><Relationship Id="rId14" Type="http://schemas.openxmlformats.org/officeDocument/2006/relationships/hyperlink" Target="https://aclanthology.org/people/b/bin-bi/" TargetMode="External"/><Relationship Id="rId17" Type="http://schemas.openxmlformats.org/officeDocument/2006/relationships/hyperlink" Target="https://aclanthology.org/people/s/songfang-huang/" TargetMode="External"/><Relationship Id="rId16" Type="http://schemas.openxmlformats.org/officeDocument/2006/relationships/hyperlink" Target="https://aclanthology.org/people/w/wei-wang/" TargetMode="External"/><Relationship Id="rId5" Type="http://schemas.openxmlformats.org/officeDocument/2006/relationships/hyperlink" Target="https://hbr.org/2023/07/how-to-train-generative-ai-using-your-companys-data" TargetMode="External"/><Relationship Id="rId19" Type="http://schemas.openxmlformats.org/officeDocument/2006/relationships/hyperlink" Target="https://arxiv.org/abs/1909.02745" TargetMode="External"/><Relationship Id="rId6" Type="http://schemas.openxmlformats.org/officeDocument/2006/relationships/hyperlink" Target="https://phoenix.arize.com/" TargetMode="External"/><Relationship Id="rId18" Type="http://schemas.openxmlformats.org/officeDocument/2006/relationships/hyperlink" Target="https://arxiv.org/abs/1512.01337" TargetMode="External"/><Relationship Id="rId7" Type="http://schemas.openxmlformats.org/officeDocument/2006/relationships/hyperlink" Target="https://huggingface.co/spaces/HuggingFaceH4/open_llm_leaderboard" TargetMode="External"/><Relationship Id="rId8" Type="http://schemas.openxmlformats.org/officeDocument/2006/relationships/hyperlink" Target="https://lmsys.org/blog/2023-05-10-leaderboard/"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hyperlink" Target="http://drive.google.com/file/d/1OxtcEkW5vgX8rTVorN7ElXUIUhDE7nj3/view" TargetMode="External"/><Relationship Id="rId5" Type="http://schemas.openxmlformats.org/officeDocument/2006/relationships/image" Target="../media/image10.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23.png"/><Relationship Id="rId4" Type="http://schemas.openxmlformats.org/officeDocument/2006/relationships/hyperlink" Target="https://python.langchain.com/en/latest/index.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3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 Id="rId3"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25.png"/><Relationship Id="rId5" Type="http://schemas.openxmlformats.org/officeDocument/2006/relationships/hyperlink" Target="https://www.linkedin.com/feed/update/urn:li:activity:7062203006427013120/"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4.png"/><Relationship Id="rId6" Type="http://schemas.openxmlformats.org/officeDocument/2006/relationships/image" Target="../media/image14.png"/><Relationship Id="rId7" Type="http://schemas.openxmlformats.org/officeDocument/2006/relationships/image" Target="../media/image26.png"/><Relationship Id="rId8"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1" name="Shape 131"/>
        <p:cNvGrpSpPr/>
        <p:nvPr/>
      </p:nvGrpSpPr>
      <p:grpSpPr>
        <a:xfrm>
          <a:off x="0" y="0"/>
          <a:ext cx="0" cy="0"/>
          <a:chOff x="0" y="0"/>
          <a:chExt cx="0" cy="0"/>
        </a:xfrm>
      </p:grpSpPr>
      <p:sp>
        <p:nvSpPr>
          <p:cNvPr id="132" name="Google Shape;132;p26"/>
          <p:cNvSpPr txBox="1"/>
          <p:nvPr/>
        </p:nvSpPr>
        <p:spPr>
          <a:xfrm>
            <a:off x="268029" y="157800"/>
            <a:ext cx="8758500" cy="13623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Are LLM-based Chatbots Reliable and Safe Enough to Provide Free Data Science Tutoring for Marginalized Communities?</a:t>
            </a:r>
            <a:endParaRPr sz="2800"/>
          </a:p>
        </p:txBody>
      </p:sp>
      <p:sp>
        <p:nvSpPr>
          <p:cNvPr id="133" name="Google Shape;133;p26"/>
          <p:cNvSpPr txBox="1"/>
          <p:nvPr/>
        </p:nvSpPr>
        <p:spPr>
          <a:xfrm>
            <a:off x="268025" y="1821925"/>
            <a:ext cx="5691000" cy="1054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800">
                <a:solidFill>
                  <a:srgbClr val="003162"/>
                </a:solidFill>
              </a:rPr>
              <a:t>DATASCI 207 Summer 2023</a:t>
            </a:r>
            <a:endParaRPr sz="1800">
              <a:solidFill>
                <a:srgbClr val="003162"/>
              </a:solidFill>
            </a:endParaRPr>
          </a:p>
          <a:p>
            <a:pPr indent="0" lvl="0" marL="0" marR="0" rtl="0" algn="l">
              <a:spcBef>
                <a:spcPts val="0"/>
              </a:spcBef>
              <a:spcAft>
                <a:spcPts val="0"/>
              </a:spcAft>
              <a:buNone/>
            </a:pPr>
            <a:r>
              <a:rPr lang="en" sz="1800">
                <a:solidFill>
                  <a:srgbClr val="003162"/>
                </a:solidFill>
              </a:rPr>
              <a:t>Shin, Fong, Lister, Hodges</a:t>
            </a:r>
            <a:endParaRPr sz="1800">
              <a:solidFill>
                <a:srgbClr val="003162"/>
              </a:solidFill>
            </a:endParaRPr>
          </a:p>
          <a:p>
            <a:pPr indent="0" lvl="0" marL="0" marR="0" rtl="0" algn="l">
              <a:spcBef>
                <a:spcPts val="0"/>
              </a:spcBef>
              <a:spcAft>
                <a:spcPts val="0"/>
              </a:spcAft>
              <a:buNone/>
            </a:pPr>
            <a:r>
              <a:t/>
            </a:r>
            <a:endParaRPr>
              <a:solidFill>
                <a:srgbClr val="003162"/>
              </a:solidFill>
            </a:endParaRPr>
          </a:p>
          <a:p>
            <a:pPr indent="0" lvl="0" marL="0" marR="0" rtl="0" algn="l">
              <a:spcBef>
                <a:spcPts val="0"/>
              </a:spcBef>
              <a:spcAft>
                <a:spcPts val="0"/>
              </a:spcAft>
              <a:buNone/>
            </a:pPr>
            <a:r>
              <a:t/>
            </a:r>
            <a:endParaRPr>
              <a:solidFill>
                <a:srgbClr val="003162"/>
              </a:solidFill>
            </a:endParaRPr>
          </a:p>
        </p:txBody>
      </p:sp>
      <p:pic>
        <p:nvPicPr>
          <p:cNvPr id="134" name="Google Shape;134;p26"/>
          <p:cNvPicPr preferRelativeResize="0"/>
          <p:nvPr/>
        </p:nvPicPr>
        <p:blipFill>
          <a:blip r:embed="rId4">
            <a:alphaModFix/>
          </a:blip>
          <a:stretch>
            <a:fillRect/>
          </a:stretch>
        </p:blipFill>
        <p:spPr>
          <a:xfrm>
            <a:off x="4648200" y="1254325"/>
            <a:ext cx="2977774" cy="29777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5" name="Shape 195"/>
        <p:cNvGrpSpPr/>
        <p:nvPr/>
      </p:nvGrpSpPr>
      <p:grpSpPr>
        <a:xfrm>
          <a:off x="0" y="0"/>
          <a:ext cx="0" cy="0"/>
          <a:chOff x="0" y="0"/>
          <a:chExt cx="0" cy="0"/>
        </a:xfrm>
      </p:grpSpPr>
      <p:sp>
        <p:nvSpPr>
          <p:cNvPr id="196" name="Google Shape;196;p35"/>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Data Science Textbooks Dataset</a:t>
            </a:r>
            <a:endParaRPr sz="2800"/>
          </a:p>
        </p:txBody>
      </p:sp>
      <p:sp>
        <p:nvSpPr>
          <p:cNvPr id="197" name="Google Shape;197;p35"/>
          <p:cNvSpPr txBox="1"/>
          <p:nvPr/>
        </p:nvSpPr>
        <p:spPr>
          <a:xfrm>
            <a:off x="895900" y="905625"/>
            <a:ext cx="3676200" cy="1666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47 </a:t>
            </a:r>
            <a:r>
              <a:rPr lang="en"/>
              <a:t>publicly</a:t>
            </a:r>
            <a:r>
              <a:rPr lang="en"/>
              <a:t> available textbook PDFs</a:t>
            </a:r>
            <a:endParaRPr/>
          </a:p>
          <a:p>
            <a:pPr indent="-317500" lvl="1" marL="914400" rtl="0" algn="l">
              <a:spcBef>
                <a:spcPts val="0"/>
              </a:spcBef>
              <a:spcAft>
                <a:spcPts val="0"/>
              </a:spcAft>
              <a:buSzPts val="1400"/>
              <a:buChar char="○"/>
            </a:pPr>
            <a:r>
              <a:rPr lang="en"/>
              <a:t>Ranging 1.8 MB to 87.9 MB in size </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Machine learning, statistics, data science </a:t>
            </a:r>
            <a:endParaRPr/>
          </a:p>
        </p:txBody>
      </p:sp>
      <p:pic>
        <p:nvPicPr>
          <p:cNvPr id="198" name="Google Shape;198;p35"/>
          <p:cNvPicPr preferRelativeResize="0"/>
          <p:nvPr/>
        </p:nvPicPr>
        <p:blipFill>
          <a:blip r:embed="rId4">
            <a:alphaModFix/>
          </a:blip>
          <a:stretch>
            <a:fillRect/>
          </a:stretch>
        </p:blipFill>
        <p:spPr>
          <a:xfrm>
            <a:off x="5859548" y="941550"/>
            <a:ext cx="1898850" cy="3260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2" name="Shape 202"/>
        <p:cNvGrpSpPr/>
        <p:nvPr/>
      </p:nvGrpSpPr>
      <p:grpSpPr>
        <a:xfrm>
          <a:off x="0" y="0"/>
          <a:ext cx="0" cy="0"/>
          <a:chOff x="0" y="0"/>
          <a:chExt cx="0" cy="0"/>
        </a:xfrm>
      </p:grpSpPr>
      <p:sp>
        <p:nvSpPr>
          <p:cNvPr id="203" name="Google Shape;203;p36"/>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Indexing Textbooks as Embeddings with Langchain</a:t>
            </a:r>
            <a:endParaRPr sz="2800"/>
          </a:p>
        </p:txBody>
      </p:sp>
      <p:pic>
        <p:nvPicPr>
          <p:cNvPr id="204" name="Google Shape;204;p36"/>
          <p:cNvPicPr preferRelativeResize="0"/>
          <p:nvPr/>
        </p:nvPicPr>
        <p:blipFill>
          <a:blip r:embed="rId4">
            <a:alphaModFix/>
          </a:blip>
          <a:stretch>
            <a:fillRect/>
          </a:stretch>
        </p:blipFill>
        <p:spPr>
          <a:xfrm>
            <a:off x="972801" y="902650"/>
            <a:ext cx="7198398" cy="3258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8" name="Shape 208"/>
        <p:cNvGrpSpPr/>
        <p:nvPr/>
      </p:nvGrpSpPr>
      <p:grpSpPr>
        <a:xfrm>
          <a:off x="0" y="0"/>
          <a:ext cx="0" cy="0"/>
          <a:chOff x="0" y="0"/>
          <a:chExt cx="0" cy="0"/>
        </a:xfrm>
      </p:grpSpPr>
      <p:sp>
        <p:nvSpPr>
          <p:cNvPr id="209" name="Google Shape;209;p37"/>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LLM Evaluation Techniques</a:t>
            </a:r>
            <a:endParaRPr sz="2800"/>
          </a:p>
        </p:txBody>
      </p:sp>
      <p:pic>
        <p:nvPicPr>
          <p:cNvPr id="210" name="Google Shape;210;p37"/>
          <p:cNvPicPr preferRelativeResize="0"/>
          <p:nvPr/>
        </p:nvPicPr>
        <p:blipFill>
          <a:blip r:embed="rId4">
            <a:alphaModFix/>
          </a:blip>
          <a:stretch>
            <a:fillRect/>
          </a:stretch>
        </p:blipFill>
        <p:spPr>
          <a:xfrm>
            <a:off x="242025" y="617625"/>
            <a:ext cx="5219226" cy="3567324"/>
          </a:xfrm>
          <a:prstGeom prst="rect">
            <a:avLst/>
          </a:prstGeom>
          <a:noFill/>
          <a:ln>
            <a:noFill/>
          </a:ln>
        </p:spPr>
      </p:pic>
      <p:pic>
        <p:nvPicPr>
          <p:cNvPr id="211" name="Google Shape;211;p37"/>
          <p:cNvPicPr preferRelativeResize="0"/>
          <p:nvPr/>
        </p:nvPicPr>
        <p:blipFill>
          <a:blip r:embed="rId5">
            <a:alphaModFix/>
          </a:blip>
          <a:stretch>
            <a:fillRect/>
          </a:stretch>
        </p:blipFill>
        <p:spPr>
          <a:xfrm>
            <a:off x="5461250" y="28536"/>
            <a:ext cx="3655525" cy="3666049"/>
          </a:xfrm>
          <a:prstGeom prst="rect">
            <a:avLst/>
          </a:prstGeom>
          <a:noFill/>
          <a:ln>
            <a:noFill/>
          </a:ln>
        </p:spPr>
      </p:pic>
      <p:pic>
        <p:nvPicPr>
          <p:cNvPr id="212" name="Google Shape;212;p37"/>
          <p:cNvPicPr preferRelativeResize="0"/>
          <p:nvPr/>
        </p:nvPicPr>
        <p:blipFill>
          <a:blip r:embed="rId6">
            <a:alphaModFix/>
          </a:blip>
          <a:stretch>
            <a:fillRect/>
          </a:stretch>
        </p:blipFill>
        <p:spPr>
          <a:xfrm>
            <a:off x="5040669" y="3388025"/>
            <a:ext cx="4076100" cy="1047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6" name="Shape 216"/>
        <p:cNvGrpSpPr/>
        <p:nvPr/>
      </p:nvGrpSpPr>
      <p:grpSpPr>
        <a:xfrm>
          <a:off x="0" y="0"/>
          <a:ext cx="0" cy="0"/>
          <a:chOff x="0" y="0"/>
          <a:chExt cx="0" cy="0"/>
        </a:xfrm>
      </p:grpSpPr>
      <p:sp>
        <p:nvSpPr>
          <p:cNvPr id="217" name="Google Shape;217;p38"/>
          <p:cNvSpPr/>
          <p:nvPr/>
        </p:nvSpPr>
        <p:spPr>
          <a:xfrm>
            <a:off x="2373300" y="237925"/>
            <a:ext cx="4397400" cy="1363800"/>
          </a:xfrm>
          <a:prstGeom prst="flowChartAlternateProcess">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333333"/>
                </a:solidFill>
              </a:rPr>
              <a:t>Human</a:t>
            </a:r>
            <a:endParaRPr b="1" sz="1200">
              <a:solidFill>
                <a:srgbClr val="333333"/>
              </a:solidFill>
            </a:endParaRPr>
          </a:p>
          <a:p>
            <a:pPr indent="0" lvl="0" marL="0" rtl="0" algn="l">
              <a:spcBef>
                <a:spcPts val="0"/>
              </a:spcBef>
              <a:spcAft>
                <a:spcPts val="0"/>
              </a:spcAft>
              <a:buNone/>
            </a:pPr>
            <a:r>
              <a:rPr b="1" lang="en" sz="1200">
                <a:solidFill>
                  <a:srgbClr val="333333"/>
                </a:solidFill>
              </a:rPr>
              <a:t>Instruction:</a:t>
            </a:r>
            <a:endParaRPr b="1" sz="1200">
              <a:solidFill>
                <a:srgbClr val="333333"/>
              </a:solidFill>
            </a:endParaRPr>
          </a:p>
          <a:p>
            <a:pPr indent="0" lvl="0" marL="0" rtl="0" algn="l">
              <a:spcBef>
                <a:spcPts val="0"/>
              </a:spcBef>
              <a:spcAft>
                <a:spcPts val="0"/>
              </a:spcAft>
              <a:buNone/>
            </a:pPr>
            <a:r>
              <a:rPr lang="en" sz="1200">
                <a:solidFill>
                  <a:srgbClr val="333333"/>
                </a:solidFill>
              </a:rPr>
              <a:t>Explain the meaning of the given phrase in simple terms. Use an example if possible. It would be helpful if you could give an example.</a:t>
            </a:r>
            <a:endParaRPr sz="1200">
              <a:solidFill>
                <a:srgbClr val="333333"/>
              </a:solidFill>
            </a:endParaRPr>
          </a:p>
          <a:p>
            <a:pPr indent="0" lvl="0" marL="0" rtl="0" algn="l">
              <a:spcBef>
                <a:spcPts val="0"/>
              </a:spcBef>
              <a:spcAft>
                <a:spcPts val="0"/>
              </a:spcAft>
              <a:buNone/>
            </a:pPr>
            <a:r>
              <a:rPr b="1" lang="en" sz="1200">
                <a:solidFill>
                  <a:srgbClr val="333333"/>
                </a:solidFill>
              </a:rPr>
              <a:t>Input:</a:t>
            </a:r>
            <a:endParaRPr b="1" sz="1200">
              <a:solidFill>
                <a:srgbClr val="333333"/>
              </a:solidFill>
            </a:endParaRPr>
          </a:p>
          <a:p>
            <a:pPr indent="0" lvl="0" marL="0" rtl="0" algn="l">
              <a:spcBef>
                <a:spcPts val="0"/>
              </a:spcBef>
              <a:spcAft>
                <a:spcPts val="0"/>
              </a:spcAft>
              <a:buNone/>
            </a:pPr>
            <a:r>
              <a:rPr lang="en" sz="1200">
                <a:solidFill>
                  <a:srgbClr val="333333"/>
                </a:solidFill>
              </a:rPr>
              <a:t>"With a little give in them"</a:t>
            </a:r>
            <a:endParaRPr>
              <a:solidFill>
                <a:srgbClr val="333333"/>
              </a:solidFill>
            </a:endParaRPr>
          </a:p>
        </p:txBody>
      </p:sp>
      <p:pic>
        <p:nvPicPr>
          <p:cNvPr id="218" name="Google Shape;218;p38"/>
          <p:cNvPicPr preferRelativeResize="0"/>
          <p:nvPr/>
        </p:nvPicPr>
        <p:blipFill>
          <a:blip r:embed="rId4">
            <a:alphaModFix/>
          </a:blip>
          <a:stretch>
            <a:fillRect/>
          </a:stretch>
        </p:blipFill>
        <p:spPr>
          <a:xfrm>
            <a:off x="167224" y="3246123"/>
            <a:ext cx="1878275" cy="558375"/>
          </a:xfrm>
          <a:prstGeom prst="rect">
            <a:avLst/>
          </a:prstGeom>
          <a:noFill/>
          <a:ln>
            <a:noFill/>
          </a:ln>
        </p:spPr>
      </p:pic>
      <p:sp>
        <p:nvSpPr>
          <p:cNvPr id="219" name="Google Shape;219;p38"/>
          <p:cNvSpPr/>
          <p:nvPr/>
        </p:nvSpPr>
        <p:spPr>
          <a:xfrm>
            <a:off x="499900" y="1763875"/>
            <a:ext cx="2919300" cy="854700"/>
          </a:xfrm>
          <a:prstGeom prst="flowChartAlternateProcess">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rgbClr val="333333"/>
                </a:solidFill>
              </a:rPr>
              <a:t>Response 1:</a:t>
            </a:r>
            <a:endParaRPr b="1" sz="1200">
              <a:solidFill>
                <a:srgbClr val="333333"/>
              </a:solidFill>
            </a:endParaRPr>
          </a:p>
          <a:p>
            <a:pPr indent="0" lvl="0" marL="0" rtl="0" algn="l">
              <a:spcBef>
                <a:spcPts val="0"/>
              </a:spcBef>
              <a:spcAft>
                <a:spcPts val="0"/>
              </a:spcAft>
              <a:buNone/>
            </a:pPr>
            <a:r>
              <a:rPr lang="en" sz="1200">
                <a:solidFill>
                  <a:srgbClr val="333333"/>
                </a:solidFill>
              </a:rPr>
              <a:t>With a little bit of flexibility, they can </a:t>
            </a:r>
            <a:endParaRPr sz="1200">
              <a:solidFill>
                <a:srgbClr val="333333"/>
              </a:solidFill>
            </a:endParaRPr>
          </a:p>
          <a:p>
            <a:pPr indent="0" lvl="0" marL="0" rtl="0" algn="l">
              <a:spcBef>
                <a:spcPts val="0"/>
              </a:spcBef>
              <a:spcAft>
                <a:spcPts val="0"/>
              </a:spcAft>
              <a:buNone/>
            </a:pPr>
            <a:r>
              <a:rPr lang="en" sz="1200">
                <a:solidFill>
                  <a:srgbClr val="333333"/>
                </a:solidFill>
              </a:rPr>
              <a:t>bend and adapt to different situations.</a:t>
            </a:r>
            <a:endParaRPr b="1" sz="1200">
              <a:solidFill>
                <a:srgbClr val="333333"/>
              </a:solidFill>
            </a:endParaRPr>
          </a:p>
        </p:txBody>
      </p:sp>
      <p:sp>
        <p:nvSpPr>
          <p:cNvPr id="220" name="Google Shape;220;p38"/>
          <p:cNvSpPr/>
          <p:nvPr/>
        </p:nvSpPr>
        <p:spPr>
          <a:xfrm>
            <a:off x="5707375" y="1763875"/>
            <a:ext cx="2919300" cy="854700"/>
          </a:xfrm>
          <a:prstGeom prst="flowChartAlternateProcess">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rgbClr val="333333"/>
                </a:solidFill>
              </a:rPr>
              <a:t>Response 2:</a:t>
            </a:r>
            <a:endParaRPr b="1" sz="1200">
              <a:solidFill>
                <a:srgbClr val="333333"/>
              </a:solidFill>
            </a:endParaRPr>
          </a:p>
          <a:p>
            <a:pPr indent="0" lvl="0" marL="0" rtl="0" algn="l">
              <a:spcBef>
                <a:spcPts val="0"/>
              </a:spcBef>
              <a:spcAft>
                <a:spcPts val="0"/>
              </a:spcAft>
              <a:buNone/>
            </a:pPr>
            <a:r>
              <a:rPr lang="en" sz="1200">
                <a:solidFill>
                  <a:srgbClr val="333333"/>
                </a:solidFill>
              </a:rPr>
              <a:t>The phrase "with a little give in them"</a:t>
            </a:r>
            <a:endParaRPr sz="1200">
              <a:solidFill>
                <a:srgbClr val="333333"/>
              </a:solidFill>
            </a:endParaRPr>
          </a:p>
          <a:p>
            <a:pPr indent="0" lvl="0" marL="0" rtl="0" algn="l">
              <a:spcBef>
                <a:spcPts val="0"/>
              </a:spcBef>
              <a:spcAft>
                <a:spcPts val="0"/>
              </a:spcAft>
              <a:buNone/>
            </a:pPr>
            <a:r>
              <a:rPr lang="en" sz="1200">
                <a:solidFill>
                  <a:srgbClr val="333333"/>
                </a:solidFill>
              </a:rPr>
              <a:t>means to have a bit of flexibility or room for compromise.</a:t>
            </a:r>
            <a:endParaRPr b="1" sz="1200">
              <a:solidFill>
                <a:srgbClr val="333333"/>
              </a:solidFill>
            </a:endParaRPr>
          </a:p>
        </p:txBody>
      </p:sp>
      <p:sp>
        <p:nvSpPr>
          <p:cNvPr id="221" name="Google Shape;221;p38"/>
          <p:cNvSpPr/>
          <p:nvPr/>
        </p:nvSpPr>
        <p:spPr>
          <a:xfrm>
            <a:off x="2373300" y="2957518"/>
            <a:ext cx="4397400" cy="1363800"/>
          </a:xfrm>
          <a:prstGeom prst="flowChartAlternateProcess">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333333"/>
              </a:solidFill>
            </a:endParaRPr>
          </a:p>
        </p:txBody>
      </p:sp>
      <p:pic>
        <p:nvPicPr>
          <p:cNvPr id="222" name="Google Shape;222;p38"/>
          <p:cNvPicPr preferRelativeResize="0"/>
          <p:nvPr/>
        </p:nvPicPr>
        <p:blipFill>
          <a:blip r:embed="rId5">
            <a:alphaModFix/>
          </a:blip>
          <a:stretch>
            <a:fillRect/>
          </a:stretch>
        </p:blipFill>
        <p:spPr>
          <a:xfrm>
            <a:off x="7345775" y="3036352"/>
            <a:ext cx="1365986" cy="768150"/>
          </a:xfrm>
          <a:prstGeom prst="rect">
            <a:avLst/>
          </a:prstGeom>
          <a:noFill/>
          <a:ln>
            <a:noFill/>
          </a:ln>
        </p:spPr>
      </p:pic>
      <p:sp>
        <p:nvSpPr>
          <p:cNvPr id="223" name="Google Shape;223;p38"/>
          <p:cNvSpPr txBox="1"/>
          <p:nvPr/>
        </p:nvSpPr>
        <p:spPr>
          <a:xfrm>
            <a:off x="7507063" y="3731175"/>
            <a:ext cx="11958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200">
                <a:latin typeface="Calibri"/>
                <a:ea typeface="Calibri"/>
                <a:cs typeface="Calibri"/>
                <a:sym typeface="Calibri"/>
              </a:rPr>
              <a:t>Llama 2</a:t>
            </a:r>
            <a:endParaRPr b="1" sz="2200">
              <a:latin typeface="Calibri"/>
              <a:ea typeface="Calibri"/>
              <a:cs typeface="Calibri"/>
              <a:sym typeface="Calibri"/>
            </a:endParaRPr>
          </a:p>
        </p:txBody>
      </p:sp>
      <p:sp>
        <p:nvSpPr>
          <p:cNvPr id="224" name="Google Shape;224;p38"/>
          <p:cNvSpPr txBox="1"/>
          <p:nvPr/>
        </p:nvSpPr>
        <p:spPr>
          <a:xfrm>
            <a:off x="3863800" y="2933889"/>
            <a:ext cx="2830800" cy="13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t>Evaluation:</a:t>
            </a:r>
            <a:endParaRPr b="1" sz="1000"/>
          </a:p>
          <a:p>
            <a:pPr indent="0" lvl="0" marL="0" rtl="0" algn="l">
              <a:spcBef>
                <a:spcPts val="0"/>
              </a:spcBef>
              <a:spcAft>
                <a:spcPts val="0"/>
              </a:spcAft>
              <a:buNone/>
            </a:pPr>
            <a:r>
              <a:rPr lang="en" sz="1000"/>
              <a:t>Response 2 is better because it provides a clear and concise explanation of the meaning of the phrase.</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b="1" lang="en" sz="1000"/>
              <a:t>Reference Response:</a:t>
            </a:r>
            <a:endParaRPr b="1" sz="1000"/>
          </a:p>
          <a:p>
            <a:pPr indent="0" lvl="0" marL="0" rtl="0" algn="l">
              <a:spcBef>
                <a:spcPts val="0"/>
              </a:spcBef>
              <a:spcAft>
                <a:spcPts val="0"/>
              </a:spcAft>
              <a:buNone/>
            </a:pPr>
            <a:r>
              <a:rPr lang="en" sz="1000"/>
              <a:t>The phrase "with a little give in them" means to have a bit of flexibility or room for compromise.</a:t>
            </a:r>
            <a:endParaRPr sz="1000"/>
          </a:p>
        </p:txBody>
      </p:sp>
      <p:sp>
        <p:nvSpPr>
          <p:cNvPr id="225" name="Google Shape;225;p38"/>
          <p:cNvSpPr/>
          <p:nvPr/>
        </p:nvSpPr>
        <p:spPr>
          <a:xfrm>
            <a:off x="4518100" y="1714500"/>
            <a:ext cx="177900" cy="1135800"/>
          </a:xfrm>
          <a:prstGeom prst="downArrow">
            <a:avLst>
              <a:gd fmla="val 50000" name="adj1"/>
              <a:gd fmla="val 50000" name="adj2"/>
            </a:avLst>
          </a:prstGeom>
          <a:solidFill>
            <a:srgbClr val="33333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8"/>
          <p:cNvSpPr/>
          <p:nvPr/>
        </p:nvSpPr>
        <p:spPr>
          <a:xfrm rot="-2700000">
            <a:off x="3748960" y="2287867"/>
            <a:ext cx="128128" cy="602879"/>
          </a:xfrm>
          <a:prstGeom prst="downArrow">
            <a:avLst>
              <a:gd fmla="val 50000" name="adj1"/>
              <a:gd fmla="val 50000" name="adj2"/>
            </a:avLst>
          </a:prstGeom>
          <a:solidFill>
            <a:srgbClr val="33333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8"/>
          <p:cNvSpPr/>
          <p:nvPr/>
        </p:nvSpPr>
        <p:spPr>
          <a:xfrm rot="2242815">
            <a:off x="5324266" y="2287861"/>
            <a:ext cx="127985" cy="602848"/>
          </a:xfrm>
          <a:prstGeom prst="downArrow">
            <a:avLst>
              <a:gd fmla="val 50000" name="adj1"/>
              <a:gd fmla="val 50000" name="adj2"/>
            </a:avLst>
          </a:prstGeom>
          <a:solidFill>
            <a:srgbClr val="33333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8" name="Google Shape;228;p38"/>
          <p:cNvPicPr preferRelativeResize="0"/>
          <p:nvPr/>
        </p:nvPicPr>
        <p:blipFill>
          <a:blip r:embed="rId6">
            <a:alphaModFix/>
          </a:blip>
          <a:stretch>
            <a:fillRect/>
          </a:stretch>
        </p:blipFill>
        <p:spPr>
          <a:xfrm>
            <a:off x="2461062" y="3006556"/>
            <a:ext cx="1402737" cy="878182"/>
          </a:xfrm>
          <a:prstGeom prst="rect">
            <a:avLst/>
          </a:prstGeom>
          <a:noFill/>
          <a:ln>
            <a:noFill/>
          </a:ln>
        </p:spPr>
      </p:pic>
      <p:sp>
        <p:nvSpPr>
          <p:cNvPr id="229" name="Google Shape;229;p38"/>
          <p:cNvSpPr txBox="1"/>
          <p:nvPr/>
        </p:nvSpPr>
        <p:spPr>
          <a:xfrm>
            <a:off x="2841195" y="3494450"/>
            <a:ext cx="7704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Calibri"/>
                <a:ea typeface="Calibri"/>
                <a:cs typeface="Calibri"/>
                <a:sym typeface="Calibri"/>
              </a:rPr>
              <a:t>GPT-4</a:t>
            </a:r>
            <a:endParaRPr b="1" sz="1800">
              <a:latin typeface="Calibri"/>
              <a:ea typeface="Calibri"/>
              <a:cs typeface="Calibri"/>
              <a:sym typeface="Calibri"/>
            </a:endParaRPr>
          </a:p>
        </p:txBody>
      </p:sp>
      <p:sp>
        <p:nvSpPr>
          <p:cNvPr id="230" name="Google Shape;230;p38"/>
          <p:cNvSpPr txBox="1"/>
          <p:nvPr/>
        </p:nvSpPr>
        <p:spPr>
          <a:xfrm>
            <a:off x="268029" y="157800"/>
            <a:ext cx="8758500" cy="931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GPT-4</a:t>
            </a:r>
            <a:endParaRPr sz="2800">
              <a:solidFill>
                <a:schemeClr val="accent3"/>
              </a:solidFill>
            </a:endParaRPr>
          </a:p>
          <a:p>
            <a:pPr indent="0" lvl="0" marL="0" rtl="0" algn="l">
              <a:spcBef>
                <a:spcPts val="0"/>
              </a:spcBef>
              <a:spcAft>
                <a:spcPts val="0"/>
              </a:spcAft>
              <a:buNone/>
            </a:pPr>
            <a:r>
              <a:rPr lang="en" sz="2800">
                <a:solidFill>
                  <a:schemeClr val="accent3"/>
                </a:solidFill>
              </a:rPr>
              <a:t>Evaluation</a:t>
            </a:r>
            <a:endParaRPr sz="2800">
              <a:solidFill>
                <a:schemeClr val="accent3"/>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4" name="Shape 234"/>
        <p:cNvGrpSpPr/>
        <p:nvPr/>
      </p:nvGrpSpPr>
      <p:grpSpPr>
        <a:xfrm>
          <a:off x="0" y="0"/>
          <a:ext cx="0" cy="0"/>
          <a:chOff x="0" y="0"/>
          <a:chExt cx="0" cy="0"/>
        </a:xfrm>
      </p:grpSpPr>
      <p:sp>
        <p:nvSpPr>
          <p:cNvPr id="235" name="Google Shape;235;p39"/>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Evaluation Questions</a:t>
            </a:r>
            <a:endParaRPr sz="2800"/>
          </a:p>
        </p:txBody>
      </p:sp>
      <p:pic>
        <p:nvPicPr>
          <p:cNvPr id="236" name="Google Shape;236;p39"/>
          <p:cNvPicPr preferRelativeResize="0"/>
          <p:nvPr/>
        </p:nvPicPr>
        <p:blipFill>
          <a:blip r:embed="rId4">
            <a:alphaModFix/>
          </a:blip>
          <a:stretch>
            <a:fillRect/>
          </a:stretch>
        </p:blipFill>
        <p:spPr>
          <a:xfrm>
            <a:off x="152400" y="746068"/>
            <a:ext cx="8839198" cy="1050202"/>
          </a:xfrm>
          <a:prstGeom prst="rect">
            <a:avLst/>
          </a:prstGeom>
          <a:noFill/>
          <a:ln>
            <a:noFill/>
          </a:ln>
        </p:spPr>
      </p:pic>
      <p:pic>
        <p:nvPicPr>
          <p:cNvPr id="237" name="Google Shape;237;p39"/>
          <p:cNvPicPr preferRelativeResize="0"/>
          <p:nvPr/>
        </p:nvPicPr>
        <p:blipFill>
          <a:blip r:embed="rId5">
            <a:alphaModFix/>
          </a:blip>
          <a:stretch>
            <a:fillRect/>
          </a:stretch>
        </p:blipFill>
        <p:spPr>
          <a:xfrm>
            <a:off x="187325" y="3431722"/>
            <a:ext cx="8839204" cy="763935"/>
          </a:xfrm>
          <a:prstGeom prst="rect">
            <a:avLst/>
          </a:prstGeom>
          <a:noFill/>
          <a:ln>
            <a:noFill/>
          </a:ln>
        </p:spPr>
      </p:pic>
      <p:pic>
        <p:nvPicPr>
          <p:cNvPr id="238" name="Google Shape;238;p39"/>
          <p:cNvPicPr preferRelativeResize="0"/>
          <p:nvPr/>
        </p:nvPicPr>
        <p:blipFill>
          <a:blip r:embed="rId6">
            <a:alphaModFix/>
          </a:blip>
          <a:stretch>
            <a:fillRect/>
          </a:stretch>
        </p:blipFill>
        <p:spPr>
          <a:xfrm>
            <a:off x="187325" y="1890975"/>
            <a:ext cx="8801464" cy="1456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2" name="Shape 242"/>
        <p:cNvGrpSpPr/>
        <p:nvPr/>
      </p:nvGrpSpPr>
      <p:grpSpPr>
        <a:xfrm>
          <a:off x="0" y="0"/>
          <a:ext cx="0" cy="0"/>
          <a:chOff x="0" y="0"/>
          <a:chExt cx="0" cy="0"/>
        </a:xfrm>
      </p:grpSpPr>
      <p:pic>
        <p:nvPicPr>
          <p:cNvPr id="243" name="Google Shape;243;p40"/>
          <p:cNvPicPr preferRelativeResize="0"/>
          <p:nvPr/>
        </p:nvPicPr>
        <p:blipFill>
          <a:blip r:embed="rId4">
            <a:alphaModFix/>
          </a:blip>
          <a:stretch>
            <a:fillRect/>
          </a:stretch>
        </p:blipFill>
        <p:spPr>
          <a:xfrm>
            <a:off x="2638025" y="748923"/>
            <a:ext cx="6306350" cy="3611975"/>
          </a:xfrm>
          <a:prstGeom prst="rect">
            <a:avLst/>
          </a:prstGeom>
          <a:noFill/>
          <a:ln>
            <a:noFill/>
          </a:ln>
        </p:spPr>
      </p:pic>
      <p:sp>
        <p:nvSpPr>
          <p:cNvPr id="244" name="Google Shape;244;p40"/>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Evaluation Results</a:t>
            </a:r>
            <a:endParaRPr sz="2800"/>
          </a:p>
        </p:txBody>
      </p:sp>
      <p:sp>
        <p:nvSpPr>
          <p:cNvPr id="245" name="Google Shape;245;p40"/>
          <p:cNvSpPr txBox="1"/>
          <p:nvPr/>
        </p:nvSpPr>
        <p:spPr>
          <a:xfrm>
            <a:off x="-1300" y="887275"/>
            <a:ext cx="2361900" cy="20652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SzPts val="800"/>
              <a:buFont typeface="Calibri"/>
              <a:buChar char="●"/>
            </a:pPr>
            <a:r>
              <a:rPr lang="en">
                <a:latin typeface="Calibri"/>
                <a:ea typeface="Calibri"/>
                <a:cs typeface="Calibri"/>
                <a:sym typeface="Calibri"/>
              </a:rPr>
              <a:t>137 Data Science Questions</a:t>
            </a:r>
            <a:endParaRPr>
              <a:latin typeface="Calibri"/>
              <a:ea typeface="Calibri"/>
              <a:cs typeface="Calibri"/>
              <a:sym typeface="Calibri"/>
            </a:endParaRPr>
          </a:p>
          <a:p>
            <a:pPr indent="-279400" lvl="0" marL="457200" rtl="0" algn="l">
              <a:spcBef>
                <a:spcPts val="0"/>
              </a:spcBef>
              <a:spcAft>
                <a:spcPts val="0"/>
              </a:spcAft>
              <a:buSzPts val="800"/>
              <a:buFont typeface="Calibri"/>
              <a:buChar char="●"/>
            </a:pPr>
            <a:r>
              <a:rPr lang="en">
                <a:latin typeface="Calibri"/>
                <a:ea typeface="Calibri"/>
                <a:cs typeface="Calibri"/>
                <a:sym typeface="Calibri"/>
              </a:rPr>
              <a:t>Topics covered include statistics, machine learning, math, python and related topics</a:t>
            </a:r>
            <a:endParaRPr>
              <a:latin typeface="Calibri"/>
              <a:ea typeface="Calibri"/>
              <a:cs typeface="Calibri"/>
              <a:sym typeface="Calibri"/>
            </a:endParaRPr>
          </a:p>
          <a:p>
            <a:pPr indent="-279400" lvl="0" marL="457200" rtl="0" algn="l">
              <a:spcBef>
                <a:spcPts val="0"/>
              </a:spcBef>
              <a:spcAft>
                <a:spcPts val="0"/>
              </a:spcAft>
              <a:buSzPts val="800"/>
              <a:buFont typeface="Calibri"/>
              <a:buChar char="●"/>
            </a:pPr>
            <a:r>
              <a:rPr lang="en">
                <a:latin typeface="Calibri"/>
                <a:ea typeface="Calibri"/>
                <a:cs typeface="Calibri"/>
                <a:sym typeface="Calibri"/>
              </a:rPr>
              <a:t>Answers evaluated by GPT-4 and scored 1-10</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9" name="Shape 249"/>
        <p:cNvGrpSpPr/>
        <p:nvPr/>
      </p:nvGrpSpPr>
      <p:grpSpPr>
        <a:xfrm>
          <a:off x="0" y="0"/>
          <a:ext cx="0" cy="0"/>
          <a:chOff x="0" y="0"/>
          <a:chExt cx="0" cy="0"/>
        </a:xfrm>
      </p:grpSpPr>
      <p:sp>
        <p:nvSpPr>
          <p:cNvPr id="250" name="Google Shape;250;p41"/>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Evaluation Results</a:t>
            </a:r>
            <a:endParaRPr sz="2800"/>
          </a:p>
        </p:txBody>
      </p:sp>
      <p:pic>
        <p:nvPicPr>
          <p:cNvPr id="251" name="Google Shape;251;p41"/>
          <p:cNvPicPr preferRelativeResize="0"/>
          <p:nvPr/>
        </p:nvPicPr>
        <p:blipFill>
          <a:blip r:embed="rId4">
            <a:alphaModFix/>
          </a:blip>
          <a:stretch>
            <a:fillRect/>
          </a:stretch>
        </p:blipFill>
        <p:spPr>
          <a:xfrm>
            <a:off x="2719950" y="690812"/>
            <a:ext cx="6382049" cy="3655326"/>
          </a:xfrm>
          <a:prstGeom prst="rect">
            <a:avLst/>
          </a:prstGeom>
          <a:noFill/>
          <a:ln>
            <a:noFill/>
          </a:ln>
        </p:spPr>
      </p:pic>
      <p:sp>
        <p:nvSpPr>
          <p:cNvPr id="252" name="Google Shape;252;p41"/>
          <p:cNvSpPr txBox="1"/>
          <p:nvPr/>
        </p:nvSpPr>
        <p:spPr>
          <a:xfrm>
            <a:off x="168000" y="909125"/>
            <a:ext cx="2524800" cy="206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Assistant 1 (GPT-3.5 Turbo): </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Total Score - 1064.0</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Average Score Per Question - 7.766423357664234</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Assistant 2 (Llama 2 70B Chat): </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Total Score - 1179.5</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Average Score Per Question - 8.609489051094891</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6" name="Shape 256"/>
        <p:cNvGrpSpPr/>
        <p:nvPr/>
      </p:nvGrpSpPr>
      <p:grpSpPr>
        <a:xfrm>
          <a:off x="0" y="0"/>
          <a:ext cx="0" cy="0"/>
          <a:chOff x="0" y="0"/>
          <a:chExt cx="0" cy="0"/>
        </a:xfrm>
      </p:grpSpPr>
      <p:sp>
        <p:nvSpPr>
          <p:cNvPr id="257" name="Google Shape;257;p42"/>
          <p:cNvSpPr txBox="1"/>
          <p:nvPr/>
        </p:nvSpPr>
        <p:spPr>
          <a:xfrm>
            <a:off x="268029" y="157800"/>
            <a:ext cx="8758500" cy="931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Evaluation Limitations</a:t>
            </a:r>
            <a:endParaRPr sz="2800">
              <a:solidFill>
                <a:schemeClr val="accent3"/>
              </a:solidFill>
            </a:endParaRPr>
          </a:p>
          <a:p>
            <a:pPr indent="0" lvl="0" marL="0" marR="0" rtl="0" algn="l">
              <a:spcBef>
                <a:spcPts val="0"/>
              </a:spcBef>
              <a:spcAft>
                <a:spcPts val="0"/>
              </a:spcAft>
              <a:buNone/>
            </a:pPr>
            <a:r>
              <a:t/>
            </a:r>
            <a:endParaRPr sz="2800">
              <a:solidFill>
                <a:schemeClr val="accent3"/>
              </a:solidFill>
            </a:endParaRPr>
          </a:p>
        </p:txBody>
      </p:sp>
      <p:sp>
        <p:nvSpPr>
          <p:cNvPr id="258" name="Google Shape;258;p42"/>
          <p:cNvSpPr txBox="1"/>
          <p:nvPr/>
        </p:nvSpPr>
        <p:spPr>
          <a:xfrm>
            <a:off x="532475" y="1095750"/>
            <a:ext cx="8229600" cy="320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LLM responses and output are non-deterministic e.g. the same prompt executed twice gives two different answers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The 137 questions test set is relatively small and doesn’t cover all aspects of data science</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Due to time and cost constraints, we weren’t able to leverage more questions, add human or mechanical turk evaluations, or focus more on content retrieval similarity/distance testing as originally intended</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Overall, we believe LLMs can be leveraged for a data science tutor chatbot. However, not on its own and will require substantial guardrails and validation of the inputs from human users and outputs from the LLM to maintain the required safety and </a:t>
            </a:r>
            <a:r>
              <a:rPr lang="en"/>
              <a:t>compliance</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2" name="Shape 262"/>
        <p:cNvGrpSpPr/>
        <p:nvPr/>
      </p:nvGrpSpPr>
      <p:grpSpPr>
        <a:xfrm>
          <a:off x="0" y="0"/>
          <a:ext cx="0" cy="0"/>
          <a:chOff x="0" y="0"/>
          <a:chExt cx="0" cy="0"/>
        </a:xfrm>
      </p:grpSpPr>
      <p:sp>
        <p:nvSpPr>
          <p:cNvPr id="263" name="Google Shape;263;p43"/>
          <p:cNvSpPr txBox="1"/>
          <p:nvPr/>
        </p:nvSpPr>
        <p:spPr>
          <a:xfrm>
            <a:off x="192754" y="1981450"/>
            <a:ext cx="8758500" cy="9312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 sz="2800">
                <a:solidFill>
                  <a:schemeClr val="accent3"/>
                </a:solidFill>
              </a:rPr>
              <a:t>Questions?</a:t>
            </a:r>
            <a:endParaRPr sz="2800">
              <a:solidFill>
                <a:schemeClr val="accent3"/>
              </a:solidFill>
            </a:endParaRPr>
          </a:p>
          <a:p>
            <a:pPr indent="0" lvl="0" marL="0" marR="0" rtl="0" algn="l">
              <a:spcBef>
                <a:spcPts val="0"/>
              </a:spcBef>
              <a:spcAft>
                <a:spcPts val="0"/>
              </a:spcAft>
              <a:buNone/>
            </a:pPr>
            <a:r>
              <a:t/>
            </a:r>
            <a:endParaRPr sz="2800">
              <a:solidFill>
                <a:schemeClr val="accent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7" name="Shape 267"/>
        <p:cNvGrpSpPr/>
        <p:nvPr/>
      </p:nvGrpSpPr>
      <p:grpSpPr>
        <a:xfrm>
          <a:off x="0" y="0"/>
          <a:ext cx="0" cy="0"/>
          <a:chOff x="0" y="0"/>
          <a:chExt cx="0" cy="0"/>
        </a:xfrm>
      </p:grpSpPr>
      <p:sp>
        <p:nvSpPr>
          <p:cNvPr id="268" name="Google Shape;268;p44"/>
          <p:cNvSpPr txBox="1"/>
          <p:nvPr/>
        </p:nvSpPr>
        <p:spPr>
          <a:xfrm>
            <a:off x="268029" y="157800"/>
            <a:ext cx="8758500" cy="931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Contributions</a:t>
            </a:r>
            <a:endParaRPr sz="2800">
              <a:solidFill>
                <a:schemeClr val="accent3"/>
              </a:solidFill>
            </a:endParaRPr>
          </a:p>
          <a:p>
            <a:pPr indent="0" lvl="0" marL="0" marR="0" rtl="0" algn="l">
              <a:spcBef>
                <a:spcPts val="0"/>
              </a:spcBef>
              <a:spcAft>
                <a:spcPts val="0"/>
              </a:spcAft>
              <a:buNone/>
            </a:pPr>
            <a:r>
              <a:t/>
            </a:r>
            <a:endParaRPr sz="2800">
              <a:solidFill>
                <a:schemeClr val="accent3"/>
              </a:solidFill>
            </a:endParaRPr>
          </a:p>
        </p:txBody>
      </p:sp>
      <p:sp>
        <p:nvSpPr>
          <p:cNvPr id="269" name="Google Shape;269;p44"/>
          <p:cNvSpPr txBox="1"/>
          <p:nvPr/>
        </p:nvSpPr>
        <p:spPr>
          <a:xfrm>
            <a:off x="532475" y="529925"/>
            <a:ext cx="8229600" cy="42483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SzPts val="1200"/>
              <a:buChar char="●"/>
            </a:pPr>
            <a:r>
              <a:rPr lang="en" sz="1200"/>
              <a:t>Edward Shin</a:t>
            </a:r>
            <a:endParaRPr sz="1200"/>
          </a:p>
          <a:p>
            <a:pPr indent="-304800" lvl="1" marL="914400" rtl="0" algn="l">
              <a:spcBef>
                <a:spcPts val="0"/>
              </a:spcBef>
              <a:spcAft>
                <a:spcPts val="0"/>
              </a:spcAft>
              <a:buSzPts val="1200"/>
              <a:buChar char="○"/>
            </a:pPr>
            <a:r>
              <a:rPr lang="en" sz="1200"/>
              <a:t>Sourced ML textbook “dataset”</a:t>
            </a:r>
            <a:endParaRPr sz="1200"/>
          </a:p>
          <a:p>
            <a:pPr indent="-304800" lvl="1" marL="914400" rtl="0" algn="l">
              <a:spcBef>
                <a:spcPts val="0"/>
              </a:spcBef>
              <a:spcAft>
                <a:spcPts val="0"/>
              </a:spcAft>
              <a:buSzPts val="1200"/>
              <a:buChar char="○"/>
            </a:pPr>
            <a:r>
              <a:rPr lang="en" sz="1200"/>
              <a:t>Worked on model selection, RAG and testing</a:t>
            </a:r>
            <a:endParaRPr sz="1200"/>
          </a:p>
          <a:p>
            <a:pPr indent="-304800" lvl="1" marL="914400" rtl="0" algn="l">
              <a:spcBef>
                <a:spcPts val="0"/>
              </a:spcBef>
              <a:spcAft>
                <a:spcPts val="0"/>
              </a:spcAft>
              <a:buSzPts val="1200"/>
              <a:buChar char="○"/>
            </a:pPr>
            <a:r>
              <a:rPr lang="en" sz="1200"/>
              <a:t>Presentation editing and covered RAG theory/applications.</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Char char="●"/>
            </a:pPr>
            <a:r>
              <a:rPr lang="en" sz="1200"/>
              <a:t>Neil Fong</a:t>
            </a:r>
            <a:endParaRPr sz="1200"/>
          </a:p>
          <a:p>
            <a:pPr indent="-304800" lvl="1" marL="914400" rtl="0" algn="l">
              <a:spcBef>
                <a:spcPts val="0"/>
              </a:spcBef>
              <a:spcAft>
                <a:spcPts val="0"/>
              </a:spcAft>
              <a:buSzPts val="1200"/>
              <a:buChar char="○"/>
            </a:pPr>
            <a:r>
              <a:rPr lang="en" sz="1200"/>
              <a:t>Covered LLM selection and data sourcing/formatting sections of presentation</a:t>
            </a:r>
            <a:endParaRPr sz="1200"/>
          </a:p>
          <a:p>
            <a:pPr indent="-304800" lvl="1" marL="914400" rtl="0" algn="l">
              <a:spcBef>
                <a:spcPts val="0"/>
              </a:spcBef>
              <a:spcAft>
                <a:spcPts val="0"/>
              </a:spcAft>
              <a:buSzPts val="1200"/>
              <a:buChar char="○"/>
            </a:pPr>
            <a:r>
              <a:rPr lang="en" sz="1200"/>
              <a:t>Sourced ML textbook “dataset”</a:t>
            </a:r>
            <a:endParaRPr sz="1200"/>
          </a:p>
          <a:p>
            <a:pPr indent="-304800" lvl="1" marL="914400" rtl="0" algn="l">
              <a:spcBef>
                <a:spcPts val="0"/>
              </a:spcBef>
              <a:spcAft>
                <a:spcPts val="0"/>
              </a:spcAft>
              <a:buSzPts val="1200"/>
              <a:buChar char="○"/>
            </a:pPr>
            <a:r>
              <a:rPr lang="en" sz="1200"/>
              <a:t>Derived, organized, and cleaned evaluation questions</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Char char="●"/>
            </a:pPr>
            <a:r>
              <a:rPr lang="en" sz="1200"/>
              <a:t>Sydney Lister</a:t>
            </a:r>
            <a:endParaRPr sz="1200"/>
          </a:p>
          <a:p>
            <a:pPr indent="-304800" lvl="1" marL="914400" rtl="0" algn="l">
              <a:spcBef>
                <a:spcPts val="0"/>
              </a:spcBef>
              <a:spcAft>
                <a:spcPts val="0"/>
              </a:spcAft>
              <a:buSzPts val="1200"/>
              <a:buChar char="○"/>
            </a:pPr>
            <a:r>
              <a:rPr lang="en" sz="1200"/>
              <a:t>Background </a:t>
            </a:r>
            <a:r>
              <a:rPr lang="en" sz="1200"/>
              <a:t>theory research on LLMs, hallucinations, RAG, fine-tuning</a:t>
            </a:r>
            <a:endParaRPr sz="1200"/>
          </a:p>
          <a:p>
            <a:pPr indent="-304800" lvl="1" marL="914400" rtl="0" algn="l">
              <a:spcBef>
                <a:spcPts val="0"/>
              </a:spcBef>
              <a:spcAft>
                <a:spcPts val="0"/>
              </a:spcAft>
              <a:buSzPts val="1200"/>
              <a:buChar char="○"/>
            </a:pPr>
            <a:r>
              <a:rPr lang="en" sz="1200"/>
              <a:t>Cross-checked ML textbook “dataset” and evaluation question categorization</a:t>
            </a:r>
            <a:endParaRPr sz="1200"/>
          </a:p>
          <a:p>
            <a:pPr indent="-304800" lvl="1" marL="914400" rtl="0" algn="l">
              <a:spcBef>
                <a:spcPts val="0"/>
              </a:spcBef>
              <a:spcAft>
                <a:spcPts val="0"/>
              </a:spcAft>
              <a:buSzPts val="1200"/>
              <a:buChar char="○"/>
            </a:pPr>
            <a:r>
              <a:rPr lang="en" sz="1200"/>
              <a:t>Presentation content development and editing</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Char char="●"/>
            </a:pPr>
            <a:r>
              <a:rPr lang="en" sz="1200"/>
              <a:t>Jonathan Hodges</a:t>
            </a:r>
            <a:endParaRPr sz="1200"/>
          </a:p>
          <a:p>
            <a:pPr indent="-304800" lvl="1" marL="914400" rtl="0" algn="l">
              <a:spcBef>
                <a:spcPts val="0"/>
              </a:spcBef>
              <a:spcAft>
                <a:spcPts val="0"/>
              </a:spcAft>
              <a:buSzPts val="1200"/>
              <a:buChar char="○"/>
            </a:pPr>
            <a:r>
              <a:rPr lang="en" sz="1200"/>
              <a:t>Managed evaluation section of presentation</a:t>
            </a:r>
            <a:endParaRPr sz="1200"/>
          </a:p>
          <a:p>
            <a:pPr indent="-304800" lvl="1" marL="914400" rtl="0" algn="l">
              <a:spcBef>
                <a:spcPts val="0"/>
              </a:spcBef>
              <a:spcAft>
                <a:spcPts val="0"/>
              </a:spcAft>
              <a:buSzPts val="1200"/>
              <a:buChar char="○"/>
            </a:pPr>
            <a:r>
              <a:rPr lang="en" sz="1200"/>
              <a:t>Developed Python and Jupyter notebook code to evaluate the two LLMs with RAG and visualize the results</a:t>
            </a:r>
            <a:endParaRPr sz="1200"/>
          </a:p>
          <a:p>
            <a:pPr indent="-304800" lvl="1" marL="914400" rtl="0" algn="l">
              <a:spcBef>
                <a:spcPts val="0"/>
              </a:spcBef>
              <a:spcAft>
                <a:spcPts val="0"/>
              </a:spcAft>
              <a:buSzPts val="1200"/>
              <a:buChar char="○"/>
            </a:pPr>
            <a:r>
              <a:rPr lang="en" sz="1200"/>
              <a:t>Prototype chatbot in Streamlit and demo video in slides folder</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8" name="Shape 138"/>
        <p:cNvGrpSpPr/>
        <p:nvPr/>
      </p:nvGrpSpPr>
      <p:grpSpPr>
        <a:xfrm>
          <a:off x="0" y="0"/>
          <a:ext cx="0" cy="0"/>
          <a:chOff x="0" y="0"/>
          <a:chExt cx="0" cy="0"/>
        </a:xfrm>
      </p:grpSpPr>
      <p:sp>
        <p:nvSpPr>
          <p:cNvPr id="139" name="Google Shape;139;p27"/>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Tutoring Marginalized </a:t>
            </a:r>
            <a:r>
              <a:rPr lang="en" sz="2800">
                <a:solidFill>
                  <a:schemeClr val="accent3"/>
                </a:solidFill>
              </a:rPr>
              <a:t>Communities</a:t>
            </a:r>
            <a:r>
              <a:rPr lang="en" sz="2800">
                <a:solidFill>
                  <a:schemeClr val="accent3"/>
                </a:solidFill>
              </a:rPr>
              <a:t> in Data Science</a:t>
            </a:r>
            <a:endParaRPr sz="2800"/>
          </a:p>
        </p:txBody>
      </p:sp>
      <p:sp>
        <p:nvSpPr>
          <p:cNvPr id="140" name="Google Shape;140;p27"/>
          <p:cNvSpPr txBox="1"/>
          <p:nvPr/>
        </p:nvSpPr>
        <p:spPr>
          <a:xfrm>
            <a:off x="268025" y="838100"/>
            <a:ext cx="8229600" cy="3417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Address social disparities: provide equal access to technical knowledge</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Create economic opportunities: equip students with high demand skills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Foster innovation and problem-solving: encourage diverse contributions to the field </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Promote empowerment and inclusion: empower students with knowledge and skills to actively participate in data science </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Stimulate community empowerment and development: enable students to take active role in solving local community challenges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3" name="Shape 273"/>
        <p:cNvGrpSpPr/>
        <p:nvPr/>
      </p:nvGrpSpPr>
      <p:grpSpPr>
        <a:xfrm>
          <a:off x="0" y="0"/>
          <a:ext cx="0" cy="0"/>
          <a:chOff x="0" y="0"/>
          <a:chExt cx="0" cy="0"/>
        </a:xfrm>
      </p:grpSpPr>
      <p:sp>
        <p:nvSpPr>
          <p:cNvPr id="274" name="Google Shape;274;p45"/>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References</a:t>
            </a:r>
            <a:endParaRPr sz="2800"/>
          </a:p>
        </p:txBody>
      </p:sp>
      <p:sp>
        <p:nvSpPr>
          <p:cNvPr id="275" name="Google Shape;275;p45"/>
          <p:cNvSpPr txBox="1"/>
          <p:nvPr/>
        </p:nvSpPr>
        <p:spPr>
          <a:xfrm>
            <a:off x="509350" y="773600"/>
            <a:ext cx="8229600" cy="30630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SzPts val="1100"/>
              <a:buChar char="●"/>
            </a:pPr>
            <a:r>
              <a:rPr lang="en" sz="1100" u="sng">
                <a:solidFill>
                  <a:schemeClr val="hlink"/>
                </a:solidFill>
                <a:hlinkClick r:id="rId4"/>
              </a:rPr>
              <a:t>Judging LLM-as-a-judge with MT-Bench and Chatbot Arena</a:t>
            </a:r>
            <a:r>
              <a:rPr lang="en" sz="1100"/>
              <a:t> by Lianmin Zheng, Wei-Lin Chiang, Ying Sheng, Siyuan Zhuang, Zhanghao Wu, Yonghao Zhuang, Zi Lin, Zhuohan Li, Dacheng Li, Eric. P Xing, Hao Zhang, Joseph E. Gonzalez, Ion Stoica, June 9, 2023</a:t>
            </a:r>
            <a:endParaRPr sz="1100"/>
          </a:p>
          <a:p>
            <a:pPr indent="-298450" lvl="0" marL="457200" rtl="0" algn="l">
              <a:spcBef>
                <a:spcPts val="0"/>
              </a:spcBef>
              <a:spcAft>
                <a:spcPts val="0"/>
              </a:spcAft>
              <a:buSzPts val="1100"/>
              <a:buChar char="●"/>
            </a:pPr>
            <a:r>
              <a:rPr lang="en" sz="1100" u="sng">
                <a:solidFill>
                  <a:schemeClr val="hlink"/>
                </a:solidFill>
                <a:hlinkClick r:id="rId5"/>
              </a:rPr>
              <a:t>Retrieval-Augmented Generation for Knowledge-Intensive NLP Tasks</a:t>
            </a:r>
            <a:r>
              <a:rPr lang="en" sz="1100"/>
              <a:t> by Patrick Lewis, Ethan Perez, Aleksandra Piktus, Fabio Petroni, Vladimir Karpukhin, Naman Goyal, Heinrich Küttler, Mike Lewis, Wen-tau Yih, Tim Rocktäschel, Sebastian Riedel, Douwe Kiela, May 22, 2020</a:t>
            </a:r>
            <a:endParaRPr sz="1100"/>
          </a:p>
          <a:p>
            <a:pPr indent="-298450" lvl="0" marL="457200" rtl="0" algn="l">
              <a:spcBef>
                <a:spcPts val="0"/>
              </a:spcBef>
              <a:spcAft>
                <a:spcPts val="0"/>
              </a:spcAft>
              <a:buSzPts val="1100"/>
              <a:buChar char="●"/>
            </a:pPr>
            <a:r>
              <a:rPr lang="en" sz="1100" u="sng">
                <a:solidFill>
                  <a:schemeClr val="hlink"/>
                </a:solidFill>
                <a:hlinkClick r:id="rId6"/>
              </a:rPr>
              <a:t>Textbooks Are All You Need</a:t>
            </a:r>
            <a:r>
              <a:rPr lang="en" sz="1100"/>
              <a:t> by Suriya Gunasekar, Yi Zhang, Jyoti Aneja, Caio César Teodoro Mendes, Allie Del Giorno, Sivakanth Gopi, Mojan Javaheripi, Piero Kauffmann, Gustavo de Rosa, Olli Saarikivi, Adil Salim, Shital Shah, Harkirat Singh Behl, Xin Wang, Sébastien Bubeck, Ronen Eldan, Adam Tauman Kalai, Yin Tat Lee, Yuanzhi Li, June 20, 2023</a:t>
            </a:r>
            <a:endParaRPr sz="1100"/>
          </a:p>
          <a:p>
            <a:pPr indent="-298450" lvl="0" marL="457200" rtl="0" algn="l">
              <a:spcBef>
                <a:spcPts val="0"/>
              </a:spcBef>
              <a:spcAft>
                <a:spcPts val="0"/>
              </a:spcAft>
              <a:buSzPts val="1100"/>
              <a:buChar char="●"/>
            </a:pPr>
            <a:r>
              <a:rPr lang="en" sz="1100" u="sng">
                <a:solidFill>
                  <a:schemeClr val="hlink"/>
                </a:solidFill>
                <a:hlinkClick r:id="rId7"/>
              </a:rPr>
              <a:t>PandaLM: An Automatic Evaluation Benchmark for LLM Instruction Tuning Optimization</a:t>
            </a:r>
            <a:r>
              <a:rPr lang="en" sz="1100"/>
              <a:t> by Yidong Wang, Zhuohao Yu, Zhengran Zeng, Linyi Yang, Cunxiang Wang, Hao Chen, Chaoya Jiang, Rui Xie, Jindong Wang, Xing Xie, Wei Ye, Shikun Zhang, Yue Zhang, June 8, 2023</a:t>
            </a:r>
            <a:endParaRPr sz="1100"/>
          </a:p>
          <a:p>
            <a:pPr indent="-298450" lvl="0" marL="457200" rtl="0" algn="l">
              <a:spcBef>
                <a:spcPts val="0"/>
              </a:spcBef>
              <a:spcAft>
                <a:spcPts val="0"/>
              </a:spcAft>
              <a:buSzPts val="1100"/>
              <a:buChar char="●"/>
            </a:pPr>
            <a:r>
              <a:rPr lang="en" sz="1100" u="sng">
                <a:solidFill>
                  <a:schemeClr val="hlink"/>
                </a:solidFill>
                <a:hlinkClick r:id="rId8"/>
              </a:rPr>
              <a:t>Generative AI for Programming Education: Benchmarking ChatGPT, GPT-4, and Human Tutors</a:t>
            </a:r>
            <a:r>
              <a:rPr lang="en" sz="1100"/>
              <a:t> by Tung Phung, Victor-Alexandru Pădurean, José Cambronero, Sumit Gulwani, Tobias Kohn, Rupak Majumdar, Adish Singla, Gustavo Soares, June 29, 2023</a:t>
            </a:r>
            <a:endParaRPr sz="1100"/>
          </a:p>
          <a:p>
            <a:pPr indent="-298450" lvl="0" marL="457200" rtl="0" algn="l">
              <a:spcBef>
                <a:spcPts val="0"/>
              </a:spcBef>
              <a:spcAft>
                <a:spcPts val="0"/>
              </a:spcAft>
              <a:buSzPts val="1100"/>
              <a:buChar char="●"/>
            </a:pPr>
            <a:r>
              <a:rPr lang="en" sz="1100" u="sng">
                <a:solidFill>
                  <a:schemeClr val="hlink"/>
                </a:solidFill>
                <a:hlinkClick r:id="rId9"/>
              </a:rPr>
              <a:t>INSTRUCTEVAL: Towards Holistic Evaluation of Instruction-Tuned Large Language Models</a:t>
            </a:r>
            <a:r>
              <a:rPr lang="en" sz="1100"/>
              <a:t> by Yew Ken Chia, Pengfei Hong, Lidong Bing, Soujanya Poria, June 15, 2023</a:t>
            </a:r>
            <a:endParaRPr sz="11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9" name="Shape 279"/>
        <p:cNvGrpSpPr/>
        <p:nvPr/>
      </p:nvGrpSpPr>
      <p:grpSpPr>
        <a:xfrm>
          <a:off x="0" y="0"/>
          <a:ext cx="0" cy="0"/>
          <a:chOff x="0" y="0"/>
          <a:chExt cx="0" cy="0"/>
        </a:xfrm>
      </p:grpSpPr>
      <p:sp>
        <p:nvSpPr>
          <p:cNvPr id="280" name="Google Shape;280;p46"/>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References</a:t>
            </a:r>
            <a:endParaRPr sz="2800"/>
          </a:p>
        </p:txBody>
      </p:sp>
      <p:sp>
        <p:nvSpPr>
          <p:cNvPr id="281" name="Google Shape;281;p46"/>
          <p:cNvSpPr txBox="1"/>
          <p:nvPr/>
        </p:nvSpPr>
        <p:spPr>
          <a:xfrm>
            <a:off x="509350" y="773600"/>
            <a:ext cx="8229600" cy="32325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SzPts val="1100"/>
              <a:buChar char="●"/>
            </a:pPr>
            <a:r>
              <a:rPr lang="en" sz="1100" u="sng">
                <a:solidFill>
                  <a:schemeClr val="hlink"/>
                </a:solidFill>
                <a:hlinkClick r:id="rId4"/>
              </a:rPr>
              <a:t>Improving Retrieval-Augmented Large Language Models via Data Importance Learning</a:t>
            </a:r>
            <a:r>
              <a:rPr lang="en" sz="1100"/>
              <a:t> by Xiaozhong Lyu, Stefan Grafberger, Samantha Biegel, Shaopeng Wei, Meng Cao, Sebastian Schelter, Ce Zhang, July 6, 2023</a:t>
            </a:r>
            <a:endParaRPr sz="1100"/>
          </a:p>
          <a:p>
            <a:pPr indent="-298450" lvl="0" marL="457200" rtl="0" algn="l">
              <a:spcBef>
                <a:spcPts val="0"/>
              </a:spcBef>
              <a:spcAft>
                <a:spcPts val="0"/>
              </a:spcAft>
              <a:buSzPts val="1100"/>
              <a:buChar char="●"/>
            </a:pPr>
            <a:r>
              <a:rPr lang="en" sz="1100" u="sng">
                <a:solidFill>
                  <a:schemeClr val="hlink"/>
                </a:solidFill>
                <a:hlinkClick r:id="rId5"/>
              </a:rPr>
              <a:t>Harvard Business Review: How to Train Generative AI Using Your Company’s Data</a:t>
            </a:r>
            <a:r>
              <a:rPr lang="en" sz="1100"/>
              <a:t> by Tom Davenport and Maryam Alavi, July 6, 2023</a:t>
            </a:r>
            <a:endParaRPr sz="1100"/>
          </a:p>
          <a:p>
            <a:pPr indent="-298450" lvl="0" marL="457200" rtl="0" algn="l">
              <a:spcBef>
                <a:spcPts val="0"/>
              </a:spcBef>
              <a:spcAft>
                <a:spcPts val="0"/>
              </a:spcAft>
              <a:buSzPts val="1100"/>
              <a:buChar char="●"/>
            </a:pPr>
            <a:r>
              <a:rPr lang="en" sz="1100" u="sng">
                <a:solidFill>
                  <a:schemeClr val="hlink"/>
                </a:solidFill>
                <a:hlinkClick r:id="rId6"/>
              </a:rPr>
              <a:t>Phoenix: ML Observability in a Notebook</a:t>
            </a:r>
            <a:r>
              <a:rPr lang="en" sz="1100"/>
              <a:t> by Arize AI</a:t>
            </a:r>
            <a:endParaRPr sz="1100"/>
          </a:p>
          <a:p>
            <a:pPr indent="-298450" lvl="0" marL="457200" rtl="0" algn="l">
              <a:spcBef>
                <a:spcPts val="0"/>
              </a:spcBef>
              <a:spcAft>
                <a:spcPts val="0"/>
              </a:spcAft>
              <a:buSzPts val="1100"/>
              <a:buChar char="●"/>
            </a:pPr>
            <a:r>
              <a:rPr lang="en" sz="1100" u="sng">
                <a:solidFill>
                  <a:schemeClr val="hlink"/>
                </a:solidFill>
                <a:hlinkClick r:id="rId7"/>
              </a:rPr>
              <a:t>Open LLM Leaderboard</a:t>
            </a:r>
            <a:r>
              <a:rPr lang="en" sz="1100"/>
              <a:t> by HuggingFace</a:t>
            </a:r>
            <a:endParaRPr sz="1100"/>
          </a:p>
          <a:p>
            <a:pPr indent="-298450" lvl="0" marL="457200" rtl="0" algn="l">
              <a:spcBef>
                <a:spcPts val="0"/>
              </a:spcBef>
              <a:spcAft>
                <a:spcPts val="0"/>
              </a:spcAft>
              <a:buSzPts val="1100"/>
              <a:buChar char="●"/>
            </a:pPr>
            <a:r>
              <a:rPr lang="en" sz="1100" u="sng">
                <a:solidFill>
                  <a:schemeClr val="hlink"/>
                </a:solidFill>
                <a:hlinkClick r:id="rId8"/>
              </a:rPr>
              <a:t>Chatbot Arena Leaderboard Updates</a:t>
            </a:r>
            <a:r>
              <a:rPr lang="en" sz="1100"/>
              <a:t> by UC Berkeley, UCSD, CMU, MBZUAI</a:t>
            </a:r>
            <a:endParaRPr sz="1100"/>
          </a:p>
          <a:p>
            <a:pPr indent="-298450" lvl="0" marL="457200" rtl="0" algn="l">
              <a:spcBef>
                <a:spcPts val="0"/>
              </a:spcBef>
              <a:spcAft>
                <a:spcPts val="0"/>
              </a:spcAft>
              <a:buSzPts val="1100"/>
              <a:buChar char="●"/>
            </a:pPr>
            <a:r>
              <a:rPr lang="en" sz="1100" u="sng">
                <a:solidFill>
                  <a:schemeClr val="hlink"/>
                </a:solidFill>
                <a:hlinkClick r:id="rId9"/>
              </a:rPr>
              <a:t>Deep Dive: How to Build a Smart Chatbot in 10 mins with LangChain</a:t>
            </a:r>
            <a:r>
              <a:rPr lang="en" sz="1100"/>
              <a:t> by Damien Benveniste, May 25, 2023</a:t>
            </a:r>
            <a:endParaRPr sz="1100"/>
          </a:p>
          <a:p>
            <a:pPr indent="-298450" lvl="0" marL="457200" rtl="0" algn="l">
              <a:spcBef>
                <a:spcPts val="0"/>
              </a:spcBef>
              <a:spcAft>
                <a:spcPts val="0"/>
              </a:spcAft>
              <a:buSzPts val="1100"/>
              <a:buChar char="●"/>
            </a:pPr>
            <a:r>
              <a:rPr lang="en" sz="1100" u="sng">
                <a:solidFill>
                  <a:schemeClr val="hlink"/>
                </a:solidFill>
                <a:hlinkClick r:id="rId10"/>
              </a:rPr>
              <a:t>What is Grounded Generation?</a:t>
            </a:r>
            <a:r>
              <a:rPr lang="en" sz="1100"/>
              <a:t> by Vectara</a:t>
            </a:r>
            <a:endParaRPr sz="1100"/>
          </a:p>
          <a:p>
            <a:pPr indent="-298450" lvl="0" marL="457200" rtl="0" algn="l">
              <a:spcBef>
                <a:spcPts val="0"/>
              </a:spcBef>
              <a:spcAft>
                <a:spcPts val="0"/>
              </a:spcAft>
              <a:buSzPts val="1100"/>
              <a:buChar char="●"/>
            </a:pPr>
            <a:r>
              <a:rPr lang="en" sz="1100" u="sng">
                <a:solidFill>
                  <a:schemeClr val="hlink"/>
                </a:solidFill>
                <a:hlinkClick r:id="rId11"/>
              </a:rPr>
              <a:t>Survey of Hallucination in Natural Language Generation</a:t>
            </a:r>
            <a:r>
              <a:rPr lang="en" sz="1100"/>
              <a:t> by Ziwei Ji, Nayeon Lee, Rita Frieske, Tiezheng Yu, Dan Su, Yan Xu, Etsuko Ishii, Ye Jin Bang, Andrea Madotto, and Pascale Fung. </a:t>
            </a:r>
            <a:endParaRPr sz="1100"/>
          </a:p>
          <a:p>
            <a:pPr indent="-298450" lvl="0" marL="457200" rtl="0" algn="l">
              <a:lnSpc>
                <a:spcPct val="120000"/>
              </a:lnSpc>
              <a:spcBef>
                <a:spcPts val="0"/>
              </a:spcBef>
              <a:spcAft>
                <a:spcPts val="0"/>
              </a:spcAft>
              <a:buSzPts val="1100"/>
              <a:buChar char="●"/>
            </a:pPr>
            <a:r>
              <a:rPr lang="en" sz="1100" u="sng">
                <a:solidFill>
                  <a:schemeClr val="hlink"/>
                </a:solidFill>
                <a:hlinkClick r:id="rId12"/>
              </a:rPr>
              <a:t>Addressing Semantic Drift in Generative Question Answering with Auxiliary Extraction </a:t>
            </a:r>
            <a:r>
              <a:rPr lang="en" sz="1100"/>
              <a:t>by </a:t>
            </a:r>
            <a:r>
              <a:rPr lang="en" sz="1100">
                <a:uFill>
                  <a:noFill/>
                </a:uFill>
                <a:hlinkClick r:id="rId13"/>
              </a:rPr>
              <a:t>Chenliang Li</a:t>
            </a:r>
            <a:r>
              <a:rPr lang="en" sz="1100"/>
              <a:t>, </a:t>
            </a:r>
            <a:r>
              <a:rPr lang="en" sz="1100">
                <a:uFill>
                  <a:noFill/>
                </a:uFill>
                <a:hlinkClick r:id="rId14"/>
              </a:rPr>
              <a:t>Bin Bi</a:t>
            </a:r>
            <a:r>
              <a:rPr lang="en" sz="1100"/>
              <a:t>, </a:t>
            </a:r>
            <a:r>
              <a:rPr lang="en" sz="1100">
                <a:uFill>
                  <a:noFill/>
                </a:uFill>
                <a:hlinkClick r:id="rId15"/>
              </a:rPr>
              <a:t>Ming Yan</a:t>
            </a:r>
            <a:r>
              <a:rPr lang="en" sz="1100"/>
              <a:t>, </a:t>
            </a:r>
            <a:r>
              <a:rPr lang="en" sz="1100">
                <a:uFill>
                  <a:noFill/>
                </a:uFill>
                <a:hlinkClick r:id="rId16"/>
              </a:rPr>
              <a:t>Wei Wang</a:t>
            </a:r>
            <a:r>
              <a:rPr lang="en" sz="1100"/>
              <a:t>, </a:t>
            </a:r>
            <a:r>
              <a:rPr lang="en" sz="1100">
                <a:uFill>
                  <a:noFill/>
                </a:uFill>
                <a:hlinkClick r:id="rId17"/>
              </a:rPr>
              <a:t>Songfang Huang</a:t>
            </a:r>
            <a:r>
              <a:rPr lang="en" sz="1100"/>
              <a:t>.</a:t>
            </a:r>
            <a:endParaRPr sz="1100"/>
          </a:p>
          <a:p>
            <a:pPr indent="-298450" lvl="0" marL="457200" rtl="0" algn="l">
              <a:lnSpc>
                <a:spcPct val="120000"/>
              </a:lnSpc>
              <a:spcBef>
                <a:spcPts val="0"/>
              </a:spcBef>
              <a:spcAft>
                <a:spcPts val="0"/>
              </a:spcAft>
              <a:buSzPts val="1100"/>
              <a:buChar char="●"/>
            </a:pPr>
            <a:r>
              <a:rPr lang="en" sz="1100" u="sng">
                <a:solidFill>
                  <a:schemeClr val="hlink"/>
                </a:solidFill>
                <a:hlinkClick r:id="rId18"/>
              </a:rPr>
              <a:t>Neural Generative Question Answering</a:t>
            </a:r>
            <a:r>
              <a:rPr lang="en" sz="1100"/>
              <a:t> by Jun Yin, Xin Jiang, Zhengdong Lu, Lifeng Shang, Hang Li, Xiaoming Li. </a:t>
            </a:r>
            <a:endParaRPr sz="1100"/>
          </a:p>
          <a:p>
            <a:pPr indent="-298450" lvl="0" marL="457200" rtl="0" algn="l">
              <a:lnSpc>
                <a:spcPct val="120000"/>
              </a:lnSpc>
              <a:spcBef>
                <a:spcPts val="0"/>
              </a:spcBef>
              <a:spcAft>
                <a:spcPts val="0"/>
              </a:spcAft>
              <a:buSzPts val="1100"/>
              <a:buChar char="●"/>
            </a:pPr>
            <a:r>
              <a:rPr lang="en" sz="1100" u="sng">
                <a:solidFill>
                  <a:schemeClr val="hlink"/>
                </a:solidFill>
                <a:hlinkClick r:id="rId19"/>
              </a:rPr>
              <a:t>Incorporating External Knowledge into Machine Reading for Generative Question Answering</a:t>
            </a:r>
            <a:r>
              <a:rPr lang="en" sz="1100"/>
              <a:t> by Bin Bi, Chen Wu, Ming Yan, Wei Wang, Jiangnan Xia, Chenliang Li. </a:t>
            </a:r>
            <a:endParaRPr sz="1100"/>
          </a:p>
          <a:p>
            <a:pPr indent="0" lvl="0" marL="457200" rtl="0" algn="l">
              <a:spcBef>
                <a:spcPts val="0"/>
              </a:spcBef>
              <a:spcAft>
                <a:spcPts val="0"/>
              </a:spcAft>
              <a:buNone/>
            </a:pPr>
            <a:r>
              <a:t/>
            </a:r>
            <a:endParaRPr sz="11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3262"/>
        </a:solidFill>
      </p:bgPr>
    </p:bg>
    <p:spTree>
      <p:nvGrpSpPr>
        <p:cNvPr id="285" name="Shape 285"/>
        <p:cNvGrpSpPr/>
        <p:nvPr/>
      </p:nvGrpSpPr>
      <p:grpSpPr>
        <a:xfrm>
          <a:off x="0" y="0"/>
          <a:ext cx="0" cy="0"/>
          <a:chOff x="0" y="0"/>
          <a:chExt cx="0" cy="0"/>
        </a:xfrm>
      </p:grpSpPr>
      <p:sp>
        <p:nvSpPr>
          <p:cNvPr id="286" name="Google Shape;286;p47"/>
          <p:cNvSpPr txBox="1"/>
          <p:nvPr/>
        </p:nvSpPr>
        <p:spPr>
          <a:xfrm>
            <a:off x="261900" y="2221650"/>
            <a:ext cx="8620200" cy="7002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 sz="4100">
                <a:solidFill>
                  <a:srgbClr val="FFFFFF"/>
                </a:solidFill>
              </a:rPr>
              <a:t>Appendix</a:t>
            </a:r>
            <a:endParaRPr sz="110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0" name="Shape 290"/>
        <p:cNvGrpSpPr/>
        <p:nvPr/>
      </p:nvGrpSpPr>
      <p:grpSpPr>
        <a:xfrm>
          <a:off x="0" y="0"/>
          <a:ext cx="0" cy="0"/>
          <a:chOff x="0" y="0"/>
          <a:chExt cx="0" cy="0"/>
        </a:xfrm>
      </p:grpSpPr>
      <p:pic>
        <p:nvPicPr>
          <p:cNvPr id="291" name="Google Shape;291;p48" title="GMT20230809-104749_Recording_2560x1440.mp4">
            <a:hlinkClick r:id="rId4"/>
          </p:cNvPr>
          <p:cNvPicPr preferRelativeResize="0"/>
          <p:nvPr/>
        </p:nvPicPr>
        <p:blipFill>
          <a:blip r:embed="rId5">
            <a:alphaModFix/>
          </a:blip>
          <a:stretch>
            <a:fillRect/>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pic>
        <p:nvPicPr>
          <p:cNvPr id="296" name="Google Shape;296;p49"/>
          <p:cNvPicPr preferRelativeResize="0"/>
          <p:nvPr/>
        </p:nvPicPr>
        <p:blipFill>
          <a:blip r:embed="rId3">
            <a:alphaModFix/>
          </a:blip>
          <a:stretch>
            <a:fillRect/>
          </a:stretch>
        </p:blipFill>
        <p:spPr>
          <a:xfrm>
            <a:off x="152400" y="152400"/>
            <a:ext cx="8382000" cy="48387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pic>
        <p:nvPicPr>
          <p:cNvPr id="301" name="Google Shape;301;p50"/>
          <p:cNvPicPr preferRelativeResize="0"/>
          <p:nvPr/>
        </p:nvPicPr>
        <p:blipFill>
          <a:blip r:embed="rId3">
            <a:alphaModFix/>
          </a:blip>
          <a:stretch>
            <a:fillRect/>
          </a:stretch>
        </p:blipFill>
        <p:spPr>
          <a:xfrm>
            <a:off x="152400" y="152400"/>
            <a:ext cx="8382000" cy="48387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pic>
        <p:nvPicPr>
          <p:cNvPr id="306" name="Google Shape;306;p51"/>
          <p:cNvPicPr preferRelativeResize="0"/>
          <p:nvPr/>
        </p:nvPicPr>
        <p:blipFill>
          <a:blip r:embed="rId3">
            <a:alphaModFix/>
          </a:blip>
          <a:stretch>
            <a:fillRect/>
          </a:stretch>
        </p:blipFill>
        <p:spPr>
          <a:xfrm>
            <a:off x="152400" y="152400"/>
            <a:ext cx="4279824" cy="4838702"/>
          </a:xfrm>
          <a:prstGeom prst="rect">
            <a:avLst/>
          </a:prstGeom>
          <a:noFill/>
          <a:ln>
            <a:noFill/>
          </a:ln>
        </p:spPr>
      </p:pic>
      <p:sp>
        <p:nvSpPr>
          <p:cNvPr id="307" name="Google Shape;307;p51"/>
          <p:cNvSpPr txBox="1"/>
          <p:nvPr/>
        </p:nvSpPr>
        <p:spPr>
          <a:xfrm>
            <a:off x="4993850" y="759325"/>
            <a:ext cx="3000000" cy="8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450">
                <a:solidFill>
                  <a:schemeClr val="hlink"/>
                </a:solidFill>
                <a:highlight>
                  <a:srgbClr val="FFFFFF"/>
                </a:highlight>
                <a:uFill>
                  <a:noFill/>
                </a:uFill>
                <a:latin typeface="Roboto"/>
                <a:ea typeface="Roboto"/>
                <a:cs typeface="Roboto"/>
                <a:sym typeface="Roboto"/>
                <a:hlinkClick r:id="rId4"/>
              </a:rPr>
              <a:t>LangChain</a:t>
            </a:r>
            <a:r>
              <a:rPr lang="en" sz="1450">
                <a:solidFill>
                  <a:srgbClr val="404040"/>
                </a:solidFill>
                <a:highlight>
                  <a:srgbClr val="FFFFFF"/>
                </a:highlight>
                <a:latin typeface="Roboto"/>
                <a:ea typeface="Roboto"/>
                <a:cs typeface="Roboto"/>
                <a:sym typeface="Roboto"/>
              </a:rPr>
              <a:t> is a package to build applications using LLMs. It is composed of 6 modules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pic>
        <p:nvPicPr>
          <p:cNvPr id="312" name="Google Shape;312;p52"/>
          <p:cNvPicPr preferRelativeResize="0"/>
          <p:nvPr/>
        </p:nvPicPr>
        <p:blipFill>
          <a:blip r:embed="rId3">
            <a:alphaModFix/>
          </a:blip>
          <a:stretch>
            <a:fillRect/>
          </a:stretch>
        </p:blipFill>
        <p:spPr>
          <a:xfrm>
            <a:off x="572080" y="0"/>
            <a:ext cx="7999840" cy="51435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pic>
        <p:nvPicPr>
          <p:cNvPr id="317" name="Google Shape;317;p53"/>
          <p:cNvPicPr preferRelativeResize="0"/>
          <p:nvPr/>
        </p:nvPicPr>
        <p:blipFill>
          <a:blip r:embed="rId3">
            <a:alphaModFix/>
          </a:blip>
          <a:stretch>
            <a:fillRect/>
          </a:stretch>
        </p:blipFill>
        <p:spPr>
          <a:xfrm>
            <a:off x="1695475" y="2429175"/>
            <a:ext cx="5705475" cy="2438400"/>
          </a:xfrm>
          <a:prstGeom prst="rect">
            <a:avLst/>
          </a:prstGeom>
          <a:noFill/>
          <a:ln>
            <a:noFill/>
          </a:ln>
        </p:spPr>
      </p:pic>
      <p:sp>
        <p:nvSpPr>
          <p:cNvPr id="318" name="Google Shape;318;p53"/>
          <p:cNvSpPr txBox="1"/>
          <p:nvPr/>
        </p:nvSpPr>
        <p:spPr>
          <a:xfrm>
            <a:off x="442975" y="510575"/>
            <a:ext cx="83790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Calibri"/>
                <a:ea typeface="Calibri"/>
                <a:cs typeface="Calibri"/>
                <a:sym typeface="Calibri"/>
              </a:rPr>
              <a:t>Our initial finding indicates that GPT-4 can produce highly consistent ranks and detailed assessment when comparing chatbots’ answers. Preliminary evaluations based on GPT-4, summarized in Figure 1, show that Vicuna achieves 90%* capability of Bard/ChatGPT. While this proposed framework shows a potential to automate chatbot assessment, it is not yet a rigorous approach. Building an evaluation system for chatbots remains an open question requiring further research.</a:t>
            </a:r>
            <a:endParaRPr sz="1600">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pic>
        <p:nvPicPr>
          <p:cNvPr id="323" name="Google Shape;323;p54"/>
          <p:cNvPicPr preferRelativeResize="0"/>
          <p:nvPr/>
        </p:nvPicPr>
        <p:blipFill>
          <a:blip r:embed="rId3">
            <a:alphaModFix/>
          </a:blip>
          <a:stretch>
            <a:fillRect/>
          </a:stretch>
        </p:blipFill>
        <p:spPr>
          <a:xfrm>
            <a:off x="480480" y="152400"/>
            <a:ext cx="8183040" cy="483870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4" name="Shape 144"/>
        <p:cNvGrpSpPr/>
        <p:nvPr/>
      </p:nvGrpSpPr>
      <p:grpSpPr>
        <a:xfrm>
          <a:off x="0" y="0"/>
          <a:ext cx="0" cy="0"/>
          <a:chOff x="0" y="0"/>
          <a:chExt cx="0" cy="0"/>
        </a:xfrm>
      </p:grpSpPr>
      <p:sp>
        <p:nvSpPr>
          <p:cNvPr id="145" name="Google Shape;145;p28"/>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LLMs Background / Overview</a:t>
            </a:r>
            <a:endParaRPr sz="2800"/>
          </a:p>
        </p:txBody>
      </p:sp>
      <p:sp>
        <p:nvSpPr>
          <p:cNvPr id="146" name="Google Shape;146;p28"/>
          <p:cNvSpPr txBox="1"/>
          <p:nvPr/>
        </p:nvSpPr>
        <p:spPr>
          <a:xfrm>
            <a:off x="529700" y="963900"/>
            <a:ext cx="56793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Calibri"/>
              <a:buChar char="●"/>
            </a:pPr>
            <a:r>
              <a:rPr lang="en">
                <a:latin typeface="Calibri"/>
                <a:ea typeface="Calibri"/>
                <a:cs typeface="Calibri"/>
                <a:sym typeface="Calibri"/>
              </a:rPr>
              <a:t>LLMs - a seismic shift </a:t>
            </a:r>
            <a:endParaRPr>
              <a:latin typeface="Calibri"/>
              <a:ea typeface="Calibri"/>
              <a:cs typeface="Calibri"/>
              <a:sym typeface="Calibri"/>
            </a:endParaRPr>
          </a:p>
          <a:p>
            <a:pPr indent="0" lvl="0" marL="457200" rtl="0" algn="l">
              <a:spcBef>
                <a:spcPts val="0"/>
              </a:spcBef>
              <a:spcAft>
                <a:spcPts val="0"/>
              </a:spcAft>
              <a:buNone/>
            </a:pPr>
            <a:r>
              <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Multiple layers of neural networks </a:t>
            </a:r>
            <a:endParaRPr>
              <a:latin typeface="Calibri"/>
              <a:ea typeface="Calibri"/>
              <a:cs typeface="Calibri"/>
              <a:sym typeface="Calibri"/>
            </a:endParaRPr>
          </a:p>
          <a:p>
            <a:pPr indent="0" lvl="0" marL="457200" rtl="0" algn="l">
              <a:spcBef>
                <a:spcPts val="0"/>
              </a:spcBef>
              <a:spcAft>
                <a:spcPts val="0"/>
              </a:spcAft>
              <a:buNone/>
            </a:pPr>
            <a:r>
              <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Generating text one token at a time, predicting the next based on current sequence</a:t>
            </a:r>
            <a:endParaRPr>
              <a:latin typeface="Calibri"/>
              <a:ea typeface="Calibri"/>
              <a:cs typeface="Calibri"/>
              <a:sym typeface="Calibri"/>
            </a:endParaRPr>
          </a:p>
          <a:p>
            <a:pPr indent="0" lvl="0" marL="457200" rtl="0" algn="l">
              <a:spcBef>
                <a:spcPts val="0"/>
              </a:spcBef>
              <a:spcAft>
                <a:spcPts val="0"/>
              </a:spcAft>
              <a:buNone/>
            </a:pPr>
            <a:r>
              <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Companies are producing both closed- and open-source </a:t>
            </a:r>
            <a:r>
              <a:rPr lang="en">
                <a:latin typeface="Calibri"/>
                <a:ea typeface="Calibri"/>
                <a:cs typeface="Calibri"/>
                <a:sym typeface="Calibri"/>
              </a:rPr>
              <a:t>models: </a:t>
            </a:r>
            <a:endParaRPr>
              <a:latin typeface="Calibri"/>
              <a:ea typeface="Calibri"/>
              <a:cs typeface="Calibri"/>
              <a:sym typeface="Calibri"/>
            </a:endParaRPr>
          </a:p>
          <a:p>
            <a:pPr indent="-317500" lvl="1" marL="914400" rtl="0" algn="l">
              <a:spcBef>
                <a:spcPts val="0"/>
              </a:spcBef>
              <a:spcAft>
                <a:spcPts val="0"/>
              </a:spcAft>
              <a:buSzPts val="1400"/>
              <a:buFont typeface="Calibri"/>
              <a:buChar char="○"/>
            </a:pPr>
            <a:r>
              <a:rPr lang="en">
                <a:latin typeface="Calibri"/>
                <a:ea typeface="Calibri"/>
                <a:cs typeface="Calibri"/>
                <a:sym typeface="Calibri"/>
              </a:rPr>
              <a:t>ChatGPT, LLaMA, Falcon, Pythia, StableLM, and more </a:t>
            </a:r>
            <a:endParaRPr>
              <a:latin typeface="Calibri"/>
              <a:ea typeface="Calibri"/>
              <a:cs typeface="Calibri"/>
              <a:sym typeface="Calibri"/>
            </a:endParaRPr>
          </a:p>
          <a:p>
            <a:pPr indent="-317500" lvl="1" marL="914400" rtl="0" algn="l">
              <a:spcBef>
                <a:spcPts val="0"/>
              </a:spcBef>
              <a:spcAft>
                <a:spcPts val="0"/>
              </a:spcAft>
              <a:buSzPts val="1400"/>
              <a:buFont typeface="Calibri"/>
              <a:buChar char="○"/>
            </a:pPr>
            <a:r>
              <a:rPr lang="en">
                <a:latin typeface="Calibri"/>
                <a:ea typeface="Calibri"/>
                <a:cs typeface="Calibri"/>
                <a:sym typeface="Calibri"/>
              </a:rPr>
              <a:t>LLaMA 2</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pic>
        <p:nvPicPr>
          <p:cNvPr id="328" name="Google Shape;328;p55"/>
          <p:cNvPicPr preferRelativeResize="0"/>
          <p:nvPr/>
        </p:nvPicPr>
        <p:blipFill>
          <a:blip r:embed="rId3">
            <a:alphaModFix/>
          </a:blip>
          <a:stretch>
            <a:fillRect/>
          </a:stretch>
        </p:blipFill>
        <p:spPr>
          <a:xfrm>
            <a:off x="942975" y="152400"/>
            <a:ext cx="7258050" cy="48387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2" name="Shape 332"/>
        <p:cNvGrpSpPr/>
        <p:nvPr/>
      </p:nvGrpSpPr>
      <p:grpSpPr>
        <a:xfrm>
          <a:off x="0" y="0"/>
          <a:ext cx="0" cy="0"/>
          <a:chOff x="0" y="0"/>
          <a:chExt cx="0" cy="0"/>
        </a:xfrm>
      </p:grpSpPr>
      <p:sp>
        <p:nvSpPr>
          <p:cNvPr id="333" name="Google Shape;333;p56"/>
          <p:cNvSpPr txBox="1"/>
          <p:nvPr/>
        </p:nvSpPr>
        <p:spPr>
          <a:xfrm>
            <a:off x="268029" y="157800"/>
            <a:ext cx="8758500" cy="3924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100">
                <a:solidFill>
                  <a:schemeClr val="accent3"/>
                </a:solidFill>
              </a:rPr>
              <a:t>Phoenix to Analyze 4862 Rows of Taylor Swift Lyrics and Explore Trends</a:t>
            </a:r>
            <a:endParaRPr sz="2100"/>
          </a:p>
        </p:txBody>
      </p:sp>
      <p:pic>
        <p:nvPicPr>
          <p:cNvPr id="334" name="Google Shape;334;p56"/>
          <p:cNvPicPr preferRelativeResize="0"/>
          <p:nvPr/>
        </p:nvPicPr>
        <p:blipFill>
          <a:blip r:embed="rId4">
            <a:alphaModFix/>
          </a:blip>
          <a:stretch>
            <a:fillRect/>
          </a:stretch>
        </p:blipFill>
        <p:spPr>
          <a:xfrm>
            <a:off x="1163099" y="605600"/>
            <a:ext cx="6817802" cy="3698399"/>
          </a:xfrm>
          <a:prstGeom prst="rect">
            <a:avLst/>
          </a:prstGeom>
          <a:noFill/>
          <a:ln>
            <a:noFill/>
          </a:ln>
        </p:spPr>
      </p:pic>
      <p:sp>
        <p:nvSpPr>
          <p:cNvPr id="335" name="Google Shape;335;p56"/>
          <p:cNvSpPr txBox="1"/>
          <p:nvPr/>
        </p:nvSpPr>
        <p:spPr>
          <a:xfrm>
            <a:off x="651911" y="4266500"/>
            <a:ext cx="74163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u="sng">
                <a:solidFill>
                  <a:schemeClr val="hlink"/>
                </a:solidFill>
                <a:latin typeface="Calibri"/>
                <a:ea typeface="Calibri"/>
                <a:cs typeface="Calibri"/>
                <a:sym typeface="Calibri"/>
                <a:hlinkClick r:id="rId5"/>
              </a:rPr>
              <a:t>Image by Krystal Kirkland created using Arize Phoenix</a:t>
            </a:r>
            <a:endParaRPr sz="8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0" name="Shape 150"/>
        <p:cNvGrpSpPr/>
        <p:nvPr/>
      </p:nvGrpSpPr>
      <p:grpSpPr>
        <a:xfrm>
          <a:off x="0" y="0"/>
          <a:ext cx="0" cy="0"/>
          <a:chOff x="0" y="0"/>
          <a:chExt cx="0" cy="0"/>
        </a:xfrm>
      </p:grpSpPr>
      <p:sp>
        <p:nvSpPr>
          <p:cNvPr id="151" name="Google Shape;151;p29"/>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Hallucinations</a:t>
            </a:r>
            <a:endParaRPr sz="2800"/>
          </a:p>
        </p:txBody>
      </p:sp>
      <p:pic>
        <p:nvPicPr>
          <p:cNvPr id="152" name="Google Shape;152;p29"/>
          <p:cNvPicPr preferRelativeResize="0"/>
          <p:nvPr/>
        </p:nvPicPr>
        <p:blipFill rotWithShape="1">
          <a:blip r:embed="rId4">
            <a:alphaModFix/>
          </a:blip>
          <a:srcRect b="970" l="15789" r="0" t="0"/>
          <a:stretch/>
        </p:blipFill>
        <p:spPr>
          <a:xfrm>
            <a:off x="4834925" y="214950"/>
            <a:ext cx="3874300" cy="4216250"/>
          </a:xfrm>
          <a:prstGeom prst="rect">
            <a:avLst/>
          </a:prstGeom>
          <a:noFill/>
          <a:ln>
            <a:noFill/>
          </a:ln>
        </p:spPr>
      </p:pic>
      <p:sp>
        <p:nvSpPr>
          <p:cNvPr id="153" name="Google Shape;153;p29"/>
          <p:cNvSpPr txBox="1"/>
          <p:nvPr/>
        </p:nvSpPr>
        <p:spPr>
          <a:xfrm>
            <a:off x="268025" y="1799725"/>
            <a:ext cx="39765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"Hallucinations are a model's logical mistakes or a tendency to invent facts in moments of uncertainty" - OpenAI, May 2023</a:t>
            </a:r>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7" name="Shape 157"/>
        <p:cNvGrpSpPr/>
        <p:nvPr/>
      </p:nvGrpSpPr>
      <p:grpSpPr>
        <a:xfrm>
          <a:off x="0" y="0"/>
          <a:ext cx="0" cy="0"/>
          <a:chOff x="0" y="0"/>
          <a:chExt cx="0" cy="0"/>
        </a:xfrm>
      </p:grpSpPr>
      <p:sp>
        <p:nvSpPr>
          <p:cNvPr id="158" name="Google Shape;158;p30"/>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Mitigating </a:t>
            </a:r>
            <a:r>
              <a:rPr lang="en" sz="2800">
                <a:solidFill>
                  <a:schemeClr val="accent3"/>
                </a:solidFill>
              </a:rPr>
              <a:t>Hallucinations</a:t>
            </a:r>
            <a:endParaRPr sz="2800"/>
          </a:p>
        </p:txBody>
      </p:sp>
      <p:pic>
        <p:nvPicPr>
          <p:cNvPr id="159" name="Google Shape;159;p30"/>
          <p:cNvPicPr preferRelativeResize="0"/>
          <p:nvPr/>
        </p:nvPicPr>
        <p:blipFill rotWithShape="1">
          <a:blip r:embed="rId4">
            <a:alphaModFix/>
          </a:blip>
          <a:srcRect b="970" l="15789" r="0" t="0"/>
          <a:stretch/>
        </p:blipFill>
        <p:spPr>
          <a:xfrm>
            <a:off x="4834925" y="214950"/>
            <a:ext cx="3874300" cy="4216250"/>
          </a:xfrm>
          <a:prstGeom prst="rect">
            <a:avLst/>
          </a:prstGeom>
          <a:noFill/>
          <a:ln>
            <a:noFill/>
          </a:ln>
        </p:spPr>
      </p:pic>
      <p:sp>
        <p:nvSpPr>
          <p:cNvPr id="160" name="Google Shape;160;p30"/>
          <p:cNvSpPr txBox="1"/>
          <p:nvPr/>
        </p:nvSpPr>
        <p:spPr>
          <a:xfrm>
            <a:off x="268025" y="1104175"/>
            <a:ext cx="39765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Neural Generative Question Answering (GENQA) </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Knowledge-Enriched Answer Generator (KEAG) </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Fine tuning </a:t>
            </a:r>
            <a:endParaRPr/>
          </a:p>
          <a:p>
            <a:pPr indent="0" lvl="0" marL="45720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4" name="Shape 164"/>
        <p:cNvGrpSpPr/>
        <p:nvPr/>
      </p:nvGrpSpPr>
      <p:grpSpPr>
        <a:xfrm>
          <a:off x="0" y="0"/>
          <a:ext cx="0" cy="0"/>
          <a:chOff x="0" y="0"/>
          <a:chExt cx="0" cy="0"/>
        </a:xfrm>
      </p:grpSpPr>
      <p:sp>
        <p:nvSpPr>
          <p:cNvPr id="165" name="Google Shape;165;p31"/>
          <p:cNvSpPr txBox="1"/>
          <p:nvPr/>
        </p:nvSpPr>
        <p:spPr>
          <a:xfrm>
            <a:off x="268029" y="157800"/>
            <a:ext cx="8758500" cy="931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Retrieval-Augmented Generation (RAG) and Prompt Engineering</a:t>
            </a:r>
            <a:r>
              <a:rPr lang="en" sz="2800">
                <a:solidFill>
                  <a:schemeClr val="accent3"/>
                </a:solidFill>
              </a:rPr>
              <a:t> vs Fine-Tuning</a:t>
            </a:r>
            <a:endParaRPr sz="2800"/>
          </a:p>
        </p:txBody>
      </p:sp>
      <p:sp>
        <p:nvSpPr>
          <p:cNvPr id="166" name="Google Shape;166;p31"/>
          <p:cNvSpPr txBox="1"/>
          <p:nvPr/>
        </p:nvSpPr>
        <p:spPr>
          <a:xfrm>
            <a:off x="509350" y="1307000"/>
            <a:ext cx="8229600" cy="2339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b="1" lang="en"/>
              <a:t>RAG can better minimize hallucinations and other undesirable responses in conversational applications</a:t>
            </a:r>
            <a:endParaRPr b="1"/>
          </a:p>
          <a:p>
            <a:pPr indent="0" lvl="0" marL="457200" rtl="0" algn="l">
              <a:spcBef>
                <a:spcPts val="0"/>
              </a:spcBef>
              <a:spcAft>
                <a:spcPts val="0"/>
              </a:spcAft>
              <a:buNone/>
            </a:pPr>
            <a:r>
              <a:t/>
            </a:r>
            <a:endParaRPr b="1"/>
          </a:p>
          <a:p>
            <a:pPr indent="-317500" lvl="0" marL="457200" rtl="0" algn="l">
              <a:spcBef>
                <a:spcPts val="0"/>
              </a:spcBef>
              <a:spcAft>
                <a:spcPts val="0"/>
              </a:spcAft>
              <a:buSzPts val="1400"/>
              <a:buChar char="●"/>
            </a:pPr>
            <a:r>
              <a:rPr lang="en"/>
              <a:t>RAG sees new content made available in near real-time </a:t>
            </a:r>
            <a:endParaRPr/>
          </a:p>
          <a:p>
            <a:pPr indent="-317500" lvl="1" marL="914400" rtl="0" algn="l">
              <a:spcBef>
                <a:spcPts val="0"/>
              </a:spcBef>
              <a:spcAft>
                <a:spcPts val="0"/>
              </a:spcAft>
              <a:buSzPts val="1400"/>
              <a:buChar char="○"/>
            </a:pPr>
            <a:r>
              <a:rPr lang="en"/>
              <a:t>Fine-tuning takes multiple hours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RAG can enrich LLM’s limited context window from unlimited semantically relevant content for the use case at hand</a:t>
            </a:r>
            <a:endParaRPr/>
          </a:p>
          <a:p>
            <a:pPr indent="-317500" lvl="1" marL="914400" rtl="0" algn="l">
              <a:spcBef>
                <a:spcPts val="0"/>
              </a:spcBef>
              <a:spcAft>
                <a:spcPts val="0"/>
              </a:spcAft>
              <a:buSzPts val="1400"/>
              <a:buChar char="○"/>
            </a:pPr>
            <a:r>
              <a:rPr lang="en"/>
              <a:t>GPT 3.5 has 4k token limit </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 name="Shape 170"/>
        <p:cNvGrpSpPr/>
        <p:nvPr/>
      </p:nvGrpSpPr>
      <p:grpSpPr>
        <a:xfrm>
          <a:off x="0" y="0"/>
          <a:ext cx="0" cy="0"/>
          <a:chOff x="0" y="0"/>
          <a:chExt cx="0" cy="0"/>
        </a:xfrm>
      </p:grpSpPr>
      <p:sp>
        <p:nvSpPr>
          <p:cNvPr id="171" name="Google Shape;171;p32"/>
          <p:cNvSpPr txBox="1"/>
          <p:nvPr/>
        </p:nvSpPr>
        <p:spPr>
          <a:xfrm>
            <a:off x="268029" y="157800"/>
            <a:ext cx="8758500" cy="931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Retrieval-Augmented Generation (RAG) and Prompt Engineering vs Fine-Tuning</a:t>
            </a:r>
            <a:endParaRPr sz="2800"/>
          </a:p>
        </p:txBody>
      </p:sp>
      <p:sp>
        <p:nvSpPr>
          <p:cNvPr id="172" name="Google Shape;172;p32"/>
          <p:cNvSpPr txBox="1"/>
          <p:nvPr/>
        </p:nvSpPr>
        <p:spPr>
          <a:xfrm>
            <a:off x="532475" y="1248150"/>
            <a:ext cx="8229600" cy="2555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RAG and prompt engineering are orders of magnitude cheaper than fine-tuning LLM layers</a:t>
            </a:r>
            <a:endParaRPr/>
          </a:p>
          <a:p>
            <a:pPr indent="-317500" lvl="1" marL="914400" rtl="0" algn="l">
              <a:spcBef>
                <a:spcPts val="0"/>
              </a:spcBef>
              <a:spcAft>
                <a:spcPts val="0"/>
              </a:spcAft>
              <a:buSzPts val="1400"/>
              <a:buChar char="○"/>
            </a:pPr>
            <a:r>
              <a:rPr lang="en"/>
              <a:t>Retrieval index can be ‘hot-swapped’ to update a RAG model </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With RAG, we can gain insight into predictions since accessed knowledge can be inspected and interpreted</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Restricted content can be filtered at runtime</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Protect proprietary, enterprise data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6" name="Shape 176"/>
        <p:cNvGrpSpPr/>
        <p:nvPr/>
      </p:nvGrpSpPr>
      <p:grpSpPr>
        <a:xfrm>
          <a:off x="0" y="0"/>
          <a:ext cx="0" cy="0"/>
          <a:chOff x="0" y="0"/>
          <a:chExt cx="0" cy="0"/>
        </a:xfrm>
      </p:grpSpPr>
      <p:sp>
        <p:nvSpPr>
          <p:cNvPr id="177" name="Google Shape;177;p33"/>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Retrieval-Augmented Generation (RAG) Flow</a:t>
            </a:r>
            <a:endParaRPr sz="2800"/>
          </a:p>
        </p:txBody>
      </p:sp>
      <p:pic>
        <p:nvPicPr>
          <p:cNvPr id="178" name="Google Shape;178;p33"/>
          <p:cNvPicPr preferRelativeResize="0"/>
          <p:nvPr/>
        </p:nvPicPr>
        <p:blipFill>
          <a:blip r:embed="rId4">
            <a:alphaModFix/>
          </a:blip>
          <a:stretch>
            <a:fillRect/>
          </a:stretch>
        </p:blipFill>
        <p:spPr>
          <a:xfrm>
            <a:off x="990525" y="924758"/>
            <a:ext cx="7333800" cy="33185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2" name="Shape 182"/>
        <p:cNvGrpSpPr/>
        <p:nvPr/>
      </p:nvGrpSpPr>
      <p:grpSpPr>
        <a:xfrm>
          <a:off x="0" y="0"/>
          <a:ext cx="0" cy="0"/>
          <a:chOff x="0" y="0"/>
          <a:chExt cx="0" cy="0"/>
        </a:xfrm>
      </p:grpSpPr>
      <p:sp>
        <p:nvSpPr>
          <p:cNvPr id="183" name="Google Shape;183;p34"/>
          <p:cNvSpPr txBox="1"/>
          <p:nvPr/>
        </p:nvSpPr>
        <p:spPr>
          <a:xfrm>
            <a:off x="268029" y="157800"/>
            <a:ext cx="8758500" cy="500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800">
                <a:solidFill>
                  <a:schemeClr val="accent3"/>
                </a:solidFill>
              </a:rPr>
              <a:t>Instruction-Tuned LLMs to Evaluate</a:t>
            </a:r>
            <a:endParaRPr sz="2800"/>
          </a:p>
        </p:txBody>
      </p:sp>
      <p:pic>
        <p:nvPicPr>
          <p:cNvPr id="184" name="Google Shape;184;p34"/>
          <p:cNvPicPr preferRelativeResize="0"/>
          <p:nvPr/>
        </p:nvPicPr>
        <p:blipFill>
          <a:blip r:embed="rId4">
            <a:alphaModFix/>
          </a:blip>
          <a:stretch>
            <a:fillRect/>
          </a:stretch>
        </p:blipFill>
        <p:spPr>
          <a:xfrm>
            <a:off x="933298" y="2170400"/>
            <a:ext cx="2700275" cy="802724"/>
          </a:xfrm>
          <a:prstGeom prst="rect">
            <a:avLst/>
          </a:prstGeom>
          <a:noFill/>
          <a:ln>
            <a:noFill/>
          </a:ln>
        </p:spPr>
      </p:pic>
      <p:pic>
        <p:nvPicPr>
          <p:cNvPr id="185" name="Google Shape;185;p34"/>
          <p:cNvPicPr preferRelativeResize="0"/>
          <p:nvPr/>
        </p:nvPicPr>
        <p:blipFill>
          <a:blip r:embed="rId5">
            <a:alphaModFix/>
          </a:blip>
          <a:stretch>
            <a:fillRect/>
          </a:stretch>
        </p:blipFill>
        <p:spPr>
          <a:xfrm>
            <a:off x="2255250" y="5124412"/>
            <a:ext cx="2560502" cy="998700"/>
          </a:xfrm>
          <a:prstGeom prst="rect">
            <a:avLst/>
          </a:prstGeom>
          <a:noFill/>
          <a:ln>
            <a:noFill/>
          </a:ln>
        </p:spPr>
      </p:pic>
      <p:pic>
        <p:nvPicPr>
          <p:cNvPr id="186" name="Google Shape;186;p34"/>
          <p:cNvPicPr preferRelativeResize="0"/>
          <p:nvPr/>
        </p:nvPicPr>
        <p:blipFill>
          <a:blip r:embed="rId6">
            <a:alphaModFix/>
          </a:blip>
          <a:stretch>
            <a:fillRect/>
          </a:stretch>
        </p:blipFill>
        <p:spPr>
          <a:xfrm>
            <a:off x="6267850" y="5269275"/>
            <a:ext cx="1455200" cy="1421975"/>
          </a:xfrm>
          <a:prstGeom prst="rect">
            <a:avLst/>
          </a:prstGeom>
          <a:noFill/>
          <a:ln>
            <a:noFill/>
          </a:ln>
        </p:spPr>
      </p:pic>
      <p:pic>
        <p:nvPicPr>
          <p:cNvPr id="187" name="Google Shape;187;p34"/>
          <p:cNvPicPr preferRelativeResize="0"/>
          <p:nvPr/>
        </p:nvPicPr>
        <p:blipFill>
          <a:blip r:embed="rId7">
            <a:alphaModFix/>
          </a:blip>
          <a:stretch>
            <a:fillRect/>
          </a:stretch>
        </p:blipFill>
        <p:spPr>
          <a:xfrm>
            <a:off x="933288" y="5452575"/>
            <a:ext cx="1082725" cy="1642624"/>
          </a:xfrm>
          <a:prstGeom prst="rect">
            <a:avLst/>
          </a:prstGeom>
          <a:noFill/>
          <a:ln>
            <a:noFill/>
          </a:ln>
        </p:spPr>
      </p:pic>
      <p:sp>
        <p:nvSpPr>
          <p:cNvPr id="188" name="Google Shape;188;p34"/>
          <p:cNvSpPr txBox="1"/>
          <p:nvPr/>
        </p:nvSpPr>
        <p:spPr>
          <a:xfrm>
            <a:off x="-86200" y="5641713"/>
            <a:ext cx="18363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latin typeface="Calibri"/>
                <a:ea typeface="Calibri"/>
                <a:cs typeface="Calibri"/>
                <a:sym typeface="Calibri"/>
              </a:rPr>
              <a:t>TII Falcon</a:t>
            </a:r>
            <a:r>
              <a:rPr b="1" lang="en" sz="2400">
                <a:latin typeface="Calibri"/>
                <a:ea typeface="Calibri"/>
                <a:cs typeface="Calibri"/>
                <a:sym typeface="Calibri"/>
              </a:rPr>
              <a:t> </a:t>
            </a:r>
            <a:endParaRPr b="1" sz="2400">
              <a:latin typeface="Calibri"/>
              <a:ea typeface="Calibri"/>
              <a:cs typeface="Calibri"/>
              <a:sym typeface="Calibri"/>
            </a:endParaRPr>
          </a:p>
        </p:txBody>
      </p:sp>
      <p:sp>
        <p:nvSpPr>
          <p:cNvPr id="189" name="Google Shape;189;p34"/>
          <p:cNvSpPr txBox="1"/>
          <p:nvPr/>
        </p:nvSpPr>
        <p:spPr>
          <a:xfrm>
            <a:off x="4847750" y="5744725"/>
            <a:ext cx="13881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latin typeface="Calibri"/>
                <a:ea typeface="Calibri"/>
                <a:cs typeface="Calibri"/>
                <a:sym typeface="Calibri"/>
              </a:rPr>
              <a:t>Vicuna</a:t>
            </a:r>
            <a:endParaRPr b="1" sz="3200">
              <a:latin typeface="Calibri"/>
              <a:ea typeface="Calibri"/>
              <a:cs typeface="Calibri"/>
              <a:sym typeface="Calibri"/>
            </a:endParaRPr>
          </a:p>
        </p:txBody>
      </p:sp>
      <p:sp>
        <p:nvSpPr>
          <p:cNvPr id="190" name="Google Shape;190;p34"/>
          <p:cNvSpPr txBox="1"/>
          <p:nvPr/>
        </p:nvSpPr>
        <p:spPr>
          <a:xfrm>
            <a:off x="4431550" y="2170388"/>
            <a:ext cx="18363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latin typeface="Calibri"/>
                <a:ea typeface="Calibri"/>
                <a:cs typeface="Calibri"/>
                <a:sym typeface="Calibri"/>
              </a:rPr>
              <a:t>Llama 2</a:t>
            </a:r>
            <a:endParaRPr b="1" sz="2400">
              <a:latin typeface="Calibri"/>
              <a:ea typeface="Calibri"/>
              <a:cs typeface="Calibri"/>
              <a:sym typeface="Calibri"/>
            </a:endParaRPr>
          </a:p>
        </p:txBody>
      </p:sp>
      <p:pic>
        <p:nvPicPr>
          <p:cNvPr id="191" name="Google Shape;191;p34"/>
          <p:cNvPicPr preferRelativeResize="0"/>
          <p:nvPr/>
        </p:nvPicPr>
        <p:blipFill>
          <a:blip r:embed="rId8">
            <a:alphaModFix/>
          </a:blip>
          <a:stretch>
            <a:fillRect/>
          </a:stretch>
        </p:blipFill>
        <p:spPr>
          <a:xfrm>
            <a:off x="6101300" y="1976657"/>
            <a:ext cx="1184550" cy="119021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Custom 1">
      <a:dk1>
        <a:srgbClr val="888888"/>
      </a:dk1>
      <a:lt1>
        <a:srgbClr val="FFFFFF"/>
      </a:lt1>
      <a:dk2>
        <a:srgbClr val="003262"/>
      </a:dk2>
      <a:lt2>
        <a:srgbClr val="EEEEEE"/>
      </a:lt2>
      <a:accent1>
        <a:srgbClr val="3B7EA1"/>
      </a:accent1>
      <a:accent2>
        <a:srgbClr val="FDB515"/>
      </a:accent2>
      <a:accent3>
        <a:srgbClr val="C4820E"/>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